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4"/>
  </p:notesMasterIdLst>
  <p:sldIdLst>
    <p:sldId id="258" r:id="rId3"/>
    <p:sldId id="259" r:id="rId4"/>
    <p:sldId id="297" r:id="rId5"/>
    <p:sldId id="298" r:id="rId6"/>
    <p:sldId id="299" r:id="rId7"/>
    <p:sldId id="260" r:id="rId8"/>
    <p:sldId id="304" r:id="rId9"/>
    <p:sldId id="305" r:id="rId10"/>
    <p:sldId id="306" r:id="rId11"/>
    <p:sldId id="307" r:id="rId12"/>
    <p:sldId id="310" r:id="rId13"/>
    <p:sldId id="311" r:id="rId14"/>
    <p:sldId id="438" r:id="rId15"/>
    <p:sldId id="263" r:id="rId16"/>
    <p:sldId id="261" r:id="rId17"/>
    <p:sldId id="303" r:id="rId18"/>
    <p:sldId id="358" r:id="rId19"/>
    <p:sldId id="313" r:id="rId20"/>
    <p:sldId id="314" r:id="rId21"/>
    <p:sldId id="315" r:id="rId22"/>
    <p:sldId id="316" r:id="rId23"/>
    <p:sldId id="317" r:id="rId24"/>
    <p:sldId id="439" r:id="rId25"/>
    <p:sldId id="440" r:id="rId26"/>
    <p:sldId id="318" r:id="rId27"/>
    <p:sldId id="319" r:id="rId28"/>
    <p:sldId id="320" r:id="rId29"/>
    <p:sldId id="330" r:id="rId30"/>
    <p:sldId id="324" r:id="rId31"/>
    <p:sldId id="332" r:id="rId32"/>
    <p:sldId id="437" r:id="rId33"/>
    <p:sldId id="262" r:id="rId34"/>
    <p:sldId id="286" r:id="rId35"/>
    <p:sldId id="327" r:id="rId36"/>
    <p:sldId id="329" r:id="rId37"/>
    <p:sldId id="333" r:id="rId38"/>
    <p:sldId id="334" r:id="rId39"/>
    <p:sldId id="335" r:id="rId40"/>
    <p:sldId id="432" r:id="rId41"/>
    <p:sldId id="433" r:id="rId42"/>
    <p:sldId id="434" r:id="rId43"/>
    <p:sldId id="436" r:id="rId44"/>
    <p:sldId id="336" r:id="rId45"/>
    <p:sldId id="337" r:id="rId46"/>
    <p:sldId id="435" r:id="rId47"/>
    <p:sldId id="339" r:id="rId48"/>
    <p:sldId id="345" r:id="rId49"/>
    <p:sldId id="346" r:id="rId50"/>
    <p:sldId id="347" r:id="rId51"/>
    <p:sldId id="348" r:id="rId52"/>
    <p:sldId id="349" r:id="rId53"/>
    <p:sldId id="391" r:id="rId54"/>
    <p:sldId id="392" r:id="rId55"/>
    <p:sldId id="394" r:id="rId56"/>
    <p:sldId id="395" r:id="rId57"/>
    <p:sldId id="396" r:id="rId58"/>
    <p:sldId id="397" r:id="rId59"/>
    <p:sldId id="398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7" r:id="rId79"/>
    <p:sldId id="418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30" r:id="rId92"/>
    <p:sldId id="431" r:id="rId93"/>
  </p:sldIdLst>
  <p:sldSz cx="12192000" cy="6858000"/>
  <p:notesSz cx="6858000" cy="9144000"/>
  <p:custDataLst>
    <p:tags r:id="rId9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A9"/>
    <a:srgbClr val="006470"/>
    <a:srgbClr val="333333"/>
    <a:srgbClr val="6CBBB8"/>
    <a:srgbClr val="138784"/>
    <a:srgbClr val="19A29E"/>
    <a:srgbClr val="AFD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94810" autoAdjust="0"/>
  </p:normalViewPr>
  <p:slideViewPr>
    <p:cSldViewPr snapToGrid="0">
      <p:cViewPr varScale="1">
        <p:scale>
          <a:sx n="105" d="100"/>
          <a:sy n="105" d="100"/>
        </p:scale>
        <p:origin x="13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gs" Target="tags/tag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8A5A-203C-49E9-8525-81CD1D16CF10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F1AA-0EE8-413B-B194-C87D188FA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66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884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87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931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131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47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554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84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94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2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28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792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297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998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103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58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799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267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84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94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929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09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57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418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113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53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562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19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384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5413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70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018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48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90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3827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439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585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06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241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3614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832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98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483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58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62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742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719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848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616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5296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9199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5913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8176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0005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8088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74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1987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397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3485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717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8389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854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2257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927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2129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2266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7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5597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9784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6949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777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922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713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3318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04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6490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0321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4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5042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2789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0710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9337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9425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5619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5520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432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1746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7685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990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1743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78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86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5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3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2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2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68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01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7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5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7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1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87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CE53-C870-411E-A913-EC639F8FE6D1}" type="datetimeFigureOut">
              <a:rPr lang="zh-CN" altLang="en-US" smtClean="0"/>
              <a:t>2019/7/5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C0B64-C68E-41AA-BCE1-BDF8024CE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86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51822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94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98.png"/><Relationship Id="rId3" Type="http://schemas.openxmlformats.org/officeDocument/2006/relationships/image" Target="../media/image9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2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3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5855492" y="0"/>
            <a:ext cx="6345905" cy="8214531"/>
            <a:chOff x="426691" y="11113"/>
            <a:chExt cx="4297710" cy="5563222"/>
          </a:xfrm>
        </p:grpSpPr>
        <p:sp>
          <p:nvSpPr>
            <p:cNvPr id="7" name="Freeform 52">
              <a:extLst>
                <a:ext uri="{FF2B5EF4-FFF2-40B4-BE49-F238E27FC236}">
                  <a16:creationId xmlns="" xmlns:a16="http://schemas.microsoft.com/office/drawing/2014/main" id="{5AE7BFE4-B078-4EA6-81A0-FA79891DF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53">
              <a:extLst>
                <a:ext uri="{FF2B5EF4-FFF2-40B4-BE49-F238E27FC236}">
                  <a16:creationId xmlns="" xmlns:a16="http://schemas.microsoft.com/office/drawing/2014/main" id="{495E2E58-4349-4F31-8576-B59B1C288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54">
              <a:extLst>
                <a:ext uri="{FF2B5EF4-FFF2-40B4-BE49-F238E27FC236}">
                  <a16:creationId xmlns="" xmlns:a16="http://schemas.microsoft.com/office/drawing/2014/main" id="{29B2B49A-3D85-4C5F-80DA-3335E282D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55">
              <a:extLst>
                <a:ext uri="{FF2B5EF4-FFF2-40B4-BE49-F238E27FC236}">
                  <a16:creationId xmlns="" xmlns:a16="http://schemas.microsoft.com/office/drawing/2014/main" id="{D11DEE1C-8D6B-4971-B803-7ADEBB1D8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57">
              <a:extLst>
                <a:ext uri="{FF2B5EF4-FFF2-40B4-BE49-F238E27FC236}">
                  <a16:creationId xmlns="" xmlns:a16="http://schemas.microsoft.com/office/drawing/2014/main" id="{9F7DC038-F611-4FB2-BA86-BC1EF178F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8">
              <a:extLst>
                <a:ext uri="{FF2B5EF4-FFF2-40B4-BE49-F238E27FC236}">
                  <a16:creationId xmlns="" xmlns:a16="http://schemas.microsoft.com/office/drawing/2014/main" id="{597C21FE-D10D-4740-99B7-A97FF217A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9">
              <a:extLst>
                <a:ext uri="{FF2B5EF4-FFF2-40B4-BE49-F238E27FC236}">
                  <a16:creationId xmlns="" xmlns:a16="http://schemas.microsoft.com/office/drawing/2014/main" id="{B3A8C18C-7C2B-4B95-AD87-1C6BAD5E5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0">
              <a:extLst>
                <a:ext uri="{FF2B5EF4-FFF2-40B4-BE49-F238E27FC236}">
                  <a16:creationId xmlns="" xmlns:a16="http://schemas.microsoft.com/office/drawing/2014/main" id="{A2A1EC4D-B9C9-42F0-906C-33DEE21C4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1">
              <a:extLst>
                <a:ext uri="{FF2B5EF4-FFF2-40B4-BE49-F238E27FC236}">
                  <a16:creationId xmlns="" xmlns:a16="http://schemas.microsoft.com/office/drawing/2014/main" id="{1022DC44-B6F2-4215-9A4C-57943E5F7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65">
              <a:extLst>
                <a:ext uri="{FF2B5EF4-FFF2-40B4-BE49-F238E27FC236}">
                  <a16:creationId xmlns="" xmlns:a16="http://schemas.microsoft.com/office/drawing/2014/main" id="{AB631E9B-4A19-4410-AC44-03B42E6FB6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691" y="178768"/>
              <a:ext cx="3132043" cy="5395567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4">
              <a:extLst>
                <a:ext uri="{FF2B5EF4-FFF2-40B4-BE49-F238E27FC236}">
                  <a16:creationId xmlns="" xmlns:a16="http://schemas.microsoft.com/office/drawing/2014/main" id="{1AD5C506-2500-4255-8BFA-C469462A8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F5AB857F-8B16-4BA4-A474-C2C87196621D}"/>
                </a:ext>
              </a:extLst>
            </p:cNvPr>
            <p:cNvGrpSpPr/>
            <p:nvPr/>
          </p:nvGrpSpPr>
          <p:grpSpPr>
            <a:xfrm>
              <a:off x="1492251" y="846138"/>
              <a:ext cx="2413000" cy="2414588"/>
              <a:chOff x="1492251" y="846138"/>
              <a:chExt cx="2413000" cy="2414588"/>
            </a:xfrm>
          </p:grpSpPr>
          <p:sp>
            <p:nvSpPr>
              <p:cNvPr id="22" name="Freeform 73">
                <a:extLst>
                  <a:ext uri="{FF2B5EF4-FFF2-40B4-BE49-F238E27FC236}">
                    <a16:creationId xmlns="" xmlns:a16="http://schemas.microsoft.com/office/drawing/2014/main" id="{6D774D1C-FCE4-4BD5-AED6-4BA41880A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251" y="846138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73">
                <a:extLst>
                  <a:ext uri="{FF2B5EF4-FFF2-40B4-BE49-F238E27FC236}">
                    <a16:creationId xmlns="" xmlns:a16="http://schemas.microsoft.com/office/drawing/2014/main" id="{32C721E1-1695-461D-8DD9-A920D323B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292" y="1025526"/>
                <a:ext cx="2057634" cy="20589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stretch>
                  <a:fillRect t="-1000" r="-23000"/>
                </a:stretch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20" name="Freeform 74">
              <a:extLst>
                <a:ext uri="{FF2B5EF4-FFF2-40B4-BE49-F238E27FC236}">
                  <a16:creationId xmlns="" xmlns:a16="http://schemas.microsoft.com/office/drawing/2014/main" id="{8515E49D-7B65-4A69-9AEA-F203B59D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4">
              <a:extLst>
                <a:ext uri="{FF2B5EF4-FFF2-40B4-BE49-F238E27FC236}">
                  <a16:creationId xmlns="" xmlns:a16="http://schemas.microsoft.com/office/drawing/2014/main" id="{9726867D-F46C-4BB3-9FA0-FAA4E8694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56">
              <a:extLst>
                <a:ext uri="{FF2B5EF4-FFF2-40B4-BE49-F238E27FC236}">
                  <a16:creationId xmlns="" xmlns:a16="http://schemas.microsoft.com/office/drawing/2014/main" id="{67BEB93D-5051-4E32-88CC-DB904F4C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888414" y="873276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1395378" y="394304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1683510" y="5370414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4273146" y="5564868"/>
            <a:ext cx="1735506" cy="1732831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4273146" y="497610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" name="William Joseph - Radioacti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52892" y="-380198"/>
            <a:ext cx="609600" cy="6096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05244" y="1533694"/>
            <a:ext cx="5581372" cy="3037058"/>
            <a:chOff x="727365" y="1772687"/>
            <a:chExt cx="5581372" cy="3037058"/>
          </a:xfrm>
        </p:grpSpPr>
        <p:grpSp>
          <p:nvGrpSpPr>
            <p:cNvPr id="31" name="组合 30"/>
            <p:cNvGrpSpPr/>
            <p:nvPr/>
          </p:nvGrpSpPr>
          <p:grpSpPr>
            <a:xfrm>
              <a:off x="727365" y="1772687"/>
              <a:ext cx="5566836" cy="2196126"/>
              <a:chOff x="6521100" y="2096298"/>
              <a:chExt cx="4560349" cy="2196126"/>
            </a:xfrm>
          </p:grpSpPr>
          <p:sp>
            <p:nvSpPr>
              <p:cNvPr id="3" name="矩形 2">
                <a:extLst>
                  <a:ext uri="{FF2B5EF4-FFF2-40B4-BE49-F238E27FC236}">
                    <a16:creationId xmlns="" xmlns:a16="http://schemas.microsoft.com/office/drawing/2014/main" id="{E450E6C3-29A0-46C6-9E0B-7831B526E39C}"/>
                  </a:ext>
                </a:extLst>
              </p:cNvPr>
              <p:cNvSpPr/>
              <p:nvPr/>
            </p:nvSpPr>
            <p:spPr>
              <a:xfrm>
                <a:off x="6521100" y="3461427"/>
                <a:ext cx="456034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800" b="1" spc="300" dirty="0" smtClean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天驰管线探测</a:t>
                </a:r>
                <a:r>
                  <a:rPr lang="en-US" altLang="zh-CN" sz="4800" b="1" spc="300" dirty="0" smtClean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APP</a:t>
                </a:r>
                <a:endParaRPr lang="zh-CN" altLang="en-US" sz="4800" b="1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id="{117F6F31-F607-4505-B214-94766F3A9EE2}"/>
                  </a:ext>
                </a:extLst>
              </p:cNvPr>
              <p:cNvSpPr/>
              <p:nvPr/>
            </p:nvSpPr>
            <p:spPr>
              <a:xfrm>
                <a:off x="8461873" y="2096298"/>
                <a:ext cx="2517264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8800" spc="3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2019</a:t>
                </a:r>
                <a:endParaRPr lang="zh-CN" altLang="en-US" sz="8800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3366653" y="3978748"/>
              <a:ext cx="29420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b="1" spc="3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用户手册</a:t>
              </a:r>
              <a:endParaRPr lang="zh-CN" altLang="en-US" sz="48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E450E6C3-29A0-46C6-9E0B-7831B526E39C}"/>
              </a:ext>
            </a:extLst>
          </p:cNvPr>
          <p:cNvSpPr/>
          <p:nvPr/>
        </p:nvSpPr>
        <p:spPr>
          <a:xfrm>
            <a:off x="2151586" y="4906134"/>
            <a:ext cx="5347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手册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编写：</a:t>
            </a:r>
            <a:r>
              <a:rPr lang="zh-CN" altLang="en-US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张隆城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联系方式</a:t>
            </a:r>
            <a:r>
              <a:rPr lang="en-US" altLang="zh-CN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(QQ)</a:t>
            </a:r>
            <a:r>
              <a:rPr lang="zh-CN" altLang="en-US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542187690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86" y="-24064"/>
            <a:ext cx="3377602" cy="6599315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369551" y="5293778"/>
            <a:ext cx="512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技术支持：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田海润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联系方式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(QQ)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525659232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369551" y="5293778"/>
            <a:ext cx="512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技术支持：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田海润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联系方式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(QQ)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525659232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369551" y="5293778"/>
            <a:ext cx="512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技术支持：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田海润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联系方式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(QQ)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525659232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69551" y="5293778"/>
            <a:ext cx="512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技术支持：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田海润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联系方式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(QQ)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525659232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369551" y="5293778"/>
            <a:ext cx="512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技术支持：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田海润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联系方式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(QQ)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525659232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369551" y="5293778"/>
            <a:ext cx="512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技术支持：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田海润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联系方式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(QQ)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525659232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369551" y="5293778"/>
            <a:ext cx="5125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技术支持：</a:t>
            </a: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田海润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联系方式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(QQ)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525659232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886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repeatCount="indefinite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0" numSld="33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4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申请配置许可文件操作方法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2490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7120" y="1697684"/>
            <a:ext cx="51455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输入邮箱地址******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点击发送验证码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打开电子邮件点击绑定账户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设置超图登录密码。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913" y="109062"/>
            <a:ext cx="5132246" cy="19620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03" y="2109054"/>
            <a:ext cx="5113101" cy="31773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160" y="5286425"/>
            <a:ext cx="3399840" cy="1553773"/>
          </a:xfrm>
          <a:prstGeom prst="rect">
            <a:avLst/>
          </a:prstGeom>
        </p:spPr>
      </p:pic>
      <p:pic>
        <p:nvPicPr>
          <p:cNvPr id="5122" name="Picture 1" descr="8LDO48C$8@[GWU0353$FOV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8LDO48C$8@[GWU0353$FOV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申请配置许可文件操作方法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2490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067" y="5017583"/>
            <a:ext cx="3999665" cy="17141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736" y="5015179"/>
            <a:ext cx="4431608" cy="17165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391" y="53738"/>
            <a:ext cx="5273468" cy="4751342"/>
          </a:xfrm>
          <a:prstGeom prst="rect">
            <a:avLst/>
          </a:prstGeom>
        </p:spPr>
      </p:pic>
      <p:pic>
        <p:nvPicPr>
          <p:cNvPr id="8194" name="Picture 1" descr="8LDO48C$8@[GWU0353$FOV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8LDO48C$8@[GWU0353$FOV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27120" y="1697684"/>
            <a:ext cx="6295904" cy="2862322"/>
            <a:chOff x="627120" y="1697684"/>
            <a:chExt cx="6295904" cy="2862322"/>
          </a:xfrm>
        </p:grpSpPr>
        <p:sp>
          <p:nvSpPr>
            <p:cNvPr id="18" name="矩形 17"/>
            <p:cNvSpPr/>
            <p:nvPr/>
          </p:nvSpPr>
          <p:spPr>
            <a:xfrm>
              <a:off x="627120" y="1697684"/>
              <a:ext cx="514556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❹输入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邮箱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选择安装系列：根据你安装的版本来勾选（最新版超图为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9D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版）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一般勾选</a:t>
              </a:r>
              <a:r>
                <a:rPr lang="en-US" altLang="zh-CN" sz="2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SuperMap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iDesktop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输入计算机名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点击提交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到邮箱去下载配置许可文件。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3567" y="1720980"/>
              <a:ext cx="1329457" cy="1453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62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申请配置许可文件操作方法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4151733" y="32490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36" y="3772299"/>
            <a:ext cx="8524464" cy="2955563"/>
          </a:xfrm>
          <a:prstGeom prst="rect">
            <a:avLst/>
          </a:prstGeom>
        </p:spPr>
      </p:pic>
      <p:pic>
        <p:nvPicPr>
          <p:cNvPr id="9218" name="Picture 1" descr="8LDO48C$8@[GWU0353$FOV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8LDO48C$8@[GWU0353$FOV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6297833" y="623140"/>
            <a:ext cx="5955032" cy="3074600"/>
            <a:chOff x="6297833" y="623140"/>
            <a:chExt cx="5955032" cy="30746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1004" y="2107474"/>
              <a:ext cx="3300033" cy="159026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7833" y="623140"/>
              <a:ext cx="2417889" cy="30746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6837363" y="2873768"/>
              <a:ext cx="1460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新注册用户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0330544" y="2827446"/>
              <a:ext cx="19223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2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试用期过期用户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7120" y="18124"/>
            <a:ext cx="11503917" cy="3987884"/>
            <a:chOff x="627120" y="18124"/>
            <a:chExt cx="11503917" cy="3987884"/>
          </a:xfrm>
        </p:grpSpPr>
        <p:sp>
          <p:nvSpPr>
            <p:cNvPr id="18" name="矩形 17"/>
            <p:cNvSpPr/>
            <p:nvPr/>
          </p:nvSpPr>
          <p:spPr>
            <a:xfrm>
              <a:off x="627120" y="1697684"/>
              <a:ext cx="5145569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❺注册许可：启动</a:t>
              </a:r>
              <a:r>
                <a:rPr lang="en-US" altLang="zh-CN" sz="2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SuperMap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iDesktop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9D=&gt;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配置许可文件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点击确定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点击激活更新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选择激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活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点击更新。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41280" y="18124"/>
              <a:ext cx="1889757" cy="2066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6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申请配置许可文件操作方法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4151733" y="32490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9218" name="Picture 1" descr="8LDO48C$8@[GWU0353$FOV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8LDO48C$8@[GWU0353$FOV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645399" y="2301593"/>
            <a:ext cx="567964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❶如果公司服务器上的许可没过期的，平板或手机连接网络会自动更新。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682" y="71437"/>
            <a:ext cx="2077027" cy="678656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547104" y="3383280"/>
            <a:ext cx="1600200" cy="502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495" y="98870"/>
            <a:ext cx="2319302" cy="389705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441682" y="1448224"/>
            <a:ext cx="2310115" cy="599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350" y="100584"/>
            <a:ext cx="3027472" cy="6711696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6441682" y="753282"/>
            <a:ext cx="2894342" cy="694942"/>
            <a:chOff x="6441682" y="753282"/>
            <a:chExt cx="2894342" cy="694942"/>
          </a:xfrm>
        </p:grpSpPr>
        <p:sp>
          <p:nvSpPr>
            <p:cNvPr id="31" name="矩形 30"/>
            <p:cNvSpPr/>
            <p:nvPr/>
          </p:nvSpPr>
          <p:spPr>
            <a:xfrm>
              <a:off x="6441682" y="753282"/>
              <a:ext cx="2894342" cy="6949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565687" y="1045772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长按许可文件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62" y="54742"/>
            <a:ext cx="4229841" cy="680627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7572790" y="5668002"/>
            <a:ext cx="1107996" cy="789310"/>
            <a:chOff x="7572790" y="5668002"/>
            <a:chExt cx="1107996" cy="789310"/>
          </a:xfrm>
        </p:grpSpPr>
        <p:cxnSp>
          <p:nvCxnSpPr>
            <p:cNvPr id="36" name="直接箭头连接符 35"/>
            <p:cNvCxnSpPr/>
            <p:nvPr/>
          </p:nvCxnSpPr>
          <p:spPr>
            <a:xfrm>
              <a:off x="8147304" y="6016025"/>
              <a:ext cx="259462" cy="44128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7572790" y="566800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点击删除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645452" y="3389621"/>
            <a:ext cx="5679647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❷如果服务器上的许可过期而没来得及更新的，而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AAP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自带的许可未过期的，需要手动删掉过期的许可，然后重新启动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会更新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2757" y="1676197"/>
            <a:ext cx="5679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手机端许可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：有三种情况。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26032" y="5564710"/>
            <a:ext cx="5679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❸两者都过期请联系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事业部软件开发员田海润进行更新。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6712" y="0"/>
            <a:ext cx="3305287" cy="566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  <p:bldP spid="29" grpId="0" animBg="1"/>
      <p:bldP spid="43" grpId="0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3787380" y="-245149"/>
            <a:ext cx="4788608" cy="5532908"/>
            <a:chOff x="1385458" y="991717"/>
            <a:chExt cx="3799418" cy="4389967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4D3B9094-1BAC-43B0-819B-DB0E370D3645}"/>
                </a:ext>
              </a:extLst>
            </p:cNvPr>
            <p:cNvGrpSpPr/>
            <p:nvPr/>
          </p:nvGrpSpPr>
          <p:grpSpPr>
            <a:xfrm>
              <a:off x="1385458" y="991717"/>
              <a:ext cx="3799418" cy="4389967"/>
              <a:chOff x="1039093" y="743787"/>
              <a:chExt cx="2849563" cy="3292475"/>
            </a:xfrm>
          </p:grpSpPr>
          <p:sp>
            <p:nvSpPr>
              <p:cNvPr id="7" name="Freeform 52">
                <a:extLst>
                  <a:ext uri="{FF2B5EF4-FFF2-40B4-BE49-F238E27FC236}">
                    <a16:creationId xmlns="" xmlns:a16="http://schemas.microsoft.com/office/drawing/2014/main" id="{BBB432FE-3DD4-42FD-B57B-52177EB6E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093" y="1567699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Freeform 54">
                <a:extLst>
                  <a:ext uri="{FF2B5EF4-FFF2-40B4-BE49-F238E27FC236}">
                    <a16:creationId xmlns="" xmlns:a16="http://schemas.microsoft.com/office/drawing/2014/main" id="{7100CCB8-E643-48AC-A590-D2F3A6C3B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reeform 58">
                <a:extLst>
                  <a:ext uri="{FF2B5EF4-FFF2-40B4-BE49-F238E27FC236}">
                    <a16:creationId xmlns="" xmlns:a16="http://schemas.microsoft.com/office/drawing/2014/main" id="{6F725922-1C40-4565-8C67-6F0B6D517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Freeform 73">
                <a:extLst>
                  <a:ext uri="{FF2B5EF4-FFF2-40B4-BE49-F238E27FC236}">
                    <a16:creationId xmlns="" xmlns:a16="http://schemas.microsoft.com/office/drawing/2014/main" id="{09E69AF2-8C8B-4E01-86A5-13C841D50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42148F50-8EB9-4D0B-BCDA-792820FCA5C7}"/>
                </a:ext>
              </a:extLst>
            </p:cNvPr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5" name="TextBox 7">
                <a:extLst>
                  <a:ext uri="{FF2B5EF4-FFF2-40B4-BE49-F238E27FC236}">
                    <a16:creationId xmlns="" xmlns:a16="http://schemas.microsoft.com/office/drawing/2014/main" id="{B5344690-EA46-4279-8869-1E0875E05AFA}"/>
                  </a:ext>
                </a:extLst>
              </p:cNvPr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333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第三部分</a:t>
                </a:r>
                <a:endParaRPr kumimoji="0" lang="zh-CN" altLang="en-US" sz="5333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E450E6C3-29A0-46C6-9E0B-7831B526E39C}"/>
              </a:ext>
            </a:extLst>
          </p:cNvPr>
          <p:cNvSpPr/>
          <p:nvPr/>
        </p:nvSpPr>
        <p:spPr>
          <a:xfrm>
            <a:off x="4367659" y="5169371"/>
            <a:ext cx="42193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44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切片制作</a:t>
            </a:r>
          </a:p>
        </p:txBody>
      </p:sp>
      <p:sp>
        <p:nvSpPr>
          <p:cNvPr id="13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10261014" y="873276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10767978" y="394304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608519" y="6192575"/>
            <a:ext cx="1735506" cy="1732831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210830" y="969661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17794" y="49068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0" y="5869518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2006557" y="2275267"/>
            <a:ext cx="457243" cy="456538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9931357" y="5191928"/>
            <a:ext cx="457243" cy="456538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126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10" y="2973577"/>
            <a:ext cx="10676190" cy="386666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前期资料准备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8426" y="1684250"/>
            <a:ext cx="119635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底图制作准备：把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版的地形图、范围线、分幅图框、旧管线图合并在一个文件里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（使用公司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炸块模板，否则天驰版旧管线图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块不会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显示，跟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ArcGIS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切片一样）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  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图里根据自己需求修改颜色，不用在超图软件上修改颜色。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01559" y="1768754"/>
            <a:ext cx="6663018" cy="4775160"/>
            <a:chOff x="301559" y="1768754"/>
            <a:chExt cx="6663018" cy="4775160"/>
          </a:xfrm>
        </p:grpSpPr>
        <p:sp>
          <p:nvSpPr>
            <p:cNvPr id="12" name="矩形 11"/>
            <p:cNvSpPr/>
            <p:nvPr/>
          </p:nvSpPr>
          <p:spPr>
            <a:xfrm>
              <a:off x="301559" y="1768754"/>
              <a:ext cx="47058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双击超图软件图标启动软件。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701" y="2679402"/>
              <a:ext cx="3386876" cy="386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58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559" y="1768754"/>
            <a:ext cx="4705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新建文件型数据源：在数据源栏右击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新建文件型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566" y="1448224"/>
            <a:ext cx="6691137" cy="539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0609" y="1684737"/>
            <a:ext cx="6543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选择存放路径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输入文件名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点击保存。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68" y="2385226"/>
            <a:ext cx="7979307" cy="43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558" y="1768754"/>
            <a:ext cx="11567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文件导入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数据源：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点击新建好的文件型数据源右击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导入数据集。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28" y="2593810"/>
            <a:ext cx="8373941" cy="424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8794" y="661934"/>
            <a:ext cx="5802351" cy="5532908"/>
            <a:chOff x="1385458" y="991717"/>
            <a:chExt cx="4603751" cy="4389967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4D3B9094-1BAC-43B0-819B-DB0E370D3645}"/>
                </a:ext>
              </a:extLst>
            </p:cNvPr>
            <p:cNvGrpSpPr/>
            <p:nvPr/>
          </p:nvGrpSpPr>
          <p:grpSpPr>
            <a:xfrm>
              <a:off x="1385458" y="991717"/>
              <a:ext cx="4603751" cy="4389967"/>
              <a:chOff x="1039093" y="743787"/>
              <a:chExt cx="3452813" cy="3292475"/>
            </a:xfrm>
          </p:grpSpPr>
          <p:sp>
            <p:nvSpPr>
              <p:cNvPr id="7" name="Freeform 52">
                <a:extLst>
                  <a:ext uri="{FF2B5EF4-FFF2-40B4-BE49-F238E27FC236}">
                    <a16:creationId xmlns="" xmlns:a16="http://schemas.microsoft.com/office/drawing/2014/main" id="{BBB432FE-3DD4-42FD-B57B-52177EB6E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093" y="1567699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Freeform 54">
                <a:extLst>
                  <a:ext uri="{FF2B5EF4-FFF2-40B4-BE49-F238E27FC236}">
                    <a16:creationId xmlns="" xmlns:a16="http://schemas.microsoft.com/office/drawing/2014/main" id="{7100CCB8-E643-48AC-A590-D2F3A6C3B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Freeform 58">
                <a:extLst>
                  <a:ext uri="{FF2B5EF4-FFF2-40B4-BE49-F238E27FC236}">
                    <a16:creationId xmlns="" xmlns:a16="http://schemas.microsoft.com/office/drawing/2014/main" id="{6F725922-1C40-4565-8C67-6F0B6D517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73">
                <a:extLst>
                  <a:ext uri="{FF2B5EF4-FFF2-40B4-BE49-F238E27FC236}">
                    <a16:creationId xmlns="" xmlns:a16="http://schemas.microsoft.com/office/drawing/2014/main" id="{09E69AF2-8C8B-4E01-86A5-13C841D50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74">
                <a:extLst>
                  <a:ext uri="{FF2B5EF4-FFF2-40B4-BE49-F238E27FC236}">
                    <a16:creationId xmlns="" xmlns:a16="http://schemas.microsoft.com/office/drawing/2014/main" id="{F7FBA36E-0343-4A09-BF22-3F8D1D754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618" y="2472574"/>
                <a:ext cx="1030288" cy="1028700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42148F50-8EB9-4D0B-BCDA-792820FCA5C7}"/>
                </a:ext>
              </a:extLst>
            </p:cNvPr>
            <p:cNvGrpSpPr/>
            <p:nvPr/>
          </p:nvGrpSpPr>
          <p:grpSpPr>
            <a:xfrm>
              <a:off x="2667681" y="2705618"/>
              <a:ext cx="1817055" cy="1121385"/>
              <a:chOff x="3896925" y="821617"/>
              <a:chExt cx="1362791" cy="841039"/>
            </a:xfrm>
          </p:grpSpPr>
          <p:sp>
            <p:nvSpPr>
              <p:cNvPr id="5" name="TextBox 7">
                <a:extLst>
                  <a:ext uri="{FF2B5EF4-FFF2-40B4-BE49-F238E27FC236}">
                    <a16:creationId xmlns="" xmlns:a16="http://schemas.microsoft.com/office/drawing/2014/main" id="{B5344690-EA46-4279-8869-1E0875E05AFA}"/>
                  </a:ext>
                </a:extLst>
              </p:cNvPr>
              <p:cNvSpPr txBox="1"/>
              <p:nvPr/>
            </p:nvSpPr>
            <p:spPr>
              <a:xfrm>
                <a:off x="3896925" y="1278093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121917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3909566" y="821617"/>
                <a:ext cx="1350150" cy="692498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 defTabSz="1219170"/>
                <a:r>
                  <a:rPr lang="zh-CN" altLang="en-US" sz="5333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5889850" y="1124506"/>
            <a:ext cx="5797318" cy="965260"/>
            <a:chOff x="6264832" y="1562464"/>
            <a:chExt cx="5797318" cy="965260"/>
          </a:xfrm>
        </p:grpSpPr>
        <p:grpSp>
          <p:nvGrpSpPr>
            <p:cNvPr id="12" name="组合 1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5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4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2800" b="1" kern="0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r>
                <a:rPr lang="zh-CN" altLang="en-US" sz="2800" b="1" kern="0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作业优势</a:t>
              </a:r>
              <a:r>
                <a:rPr lang="en-US" altLang="zh-CN" sz="2800" b="1" kern="0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&amp;</a:t>
              </a:r>
              <a:r>
                <a:rPr lang="zh-CN" altLang="en-US" sz="2800" b="1" kern="0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劣势</a:t>
              </a:r>
              <a:endParaRPr lang="zh-CN" altLang="en-US" sz="1050" b="1" kern="0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72084" y="4624119"/>
            <a:ext cx="5855215" cy="965260"/>
            <a:chOff x="6264832" y="1562464"/>
            <a:chExt cx="5855215" cy="965260"/>
          </a:xfrm>
        </p:grpSpPr>
        <p:grpSp>
          <p:nvGrpSpPr>
            <p:cNvPr id="23" name="组合 2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2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85726" y="1787370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r>
                <a:rPr lang="zh-CN" altLang="en-US" sz="2800" b="1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操作说明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921545" y="3427018"/>
            <a:ext cx="5818452" cy="1237639"/>
            <a:chOff x="6264832" y="1562464"/>
            <a:chExt cx="5818452" cy="1237639"/>
          </a:xfrm>
        </p:grpSpPr>
        <p:grpSp>
          <p:nvGrpSpPr>
            <p:cNvPr id="33" name="组合 3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3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3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48963" y="1845996"/>
              <a:ext cx="473432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r>
                <a:rPr lang="zh-CN" altLang="en-US" sz="2800" b="1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切片制作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889850" y="2277869"/>
            <a:ext cx="6088487" cy="965260"/>
            <a:chOff x="6264832" y="1562464"/>
            <a:chExt cx="5622830" cy="965260"/>
          </a:xfrm>
        </p:grpSpPr>
        <p:grpSp>
          <p:nvGrpSpPr>
            <p:cNvPr id="66" name="组合 65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0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9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48962" y="1845996"/>
              <a:ext cx="45387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超图软件申请配置许可文件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50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8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558" y="1768754"/>
            <a:ext cx="5951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图点击打开。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89509" y="2449705"/>
            <a:ext cx="7458001" cy="4294244"/>
            <a:chOff x="5772690" y="1275915"/>
            <a:chExt cx="6390476" cy="365873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690" y="1275915"/>
              <a:ext cx="6390476" cy="173333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737" y="3153700"/>
              <a:ext cx="6352381" cy="178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0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559" y="1768754"/>
            <a:ext cx="47058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点击导入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等待导入完毕即可。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18" y="753283"/>
            <a:ext cx="6031179" cy="34944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256" y="4293486"/>
            <a:ext cx="4166752" cy="23724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81" y="5961916"/>
            <a:ext cx="6031179" cy="7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559" y="1768754"/>
            <a:ext cx="6325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双击导入的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文件显示图，缩放到图层。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8" y="2627562"/>
            <a:ext cx="12046998" cy="35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558" y="1430426"/>
            <a:ext cx="11357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设置线型反走样式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和文本反走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样式这步很重要：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点击地图属性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勾选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线型反走样式和文本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反选项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8706"/>
            <a:ext cx="12192000" cy="4628503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8677656" y="2400468"/>
            <a:ext cx="804672" cy="675811"/>
            <a:chOff x="8677656" y="2400468"/>
            <a:chExt cx="804672" cy="675811"/>
          </a:xfrm>
        </p:grpSpPr>
        <p:cxnSp>
          <p:nvCxnSpPr>
            <p:cNvPr id="17" name="直接箭头连接符 16"/>
            <p:cNvCxnSpPr/>
            <p:nvPr/>
          </p:nvCxnSpPr>
          <p:spPr>
            <a:xfrm flipV="1">
              <a:off x="8677656" y="2779776"/>
              <a:ext cx="301752" cy="2965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圆角矩形 19"/>
            <p:cNvSpPr/>
            <p:nvPr/>
          </p:nvSpPr>
          <p:spPr>
            <a:xfrm>
              <a:off x="8979408" y="2400468"/>
              <a:ext cx="502920" cy="379308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921" y="2947692"/>
            <a:ext cx="2486079" cy="3910308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0927080" y="5852160"/>
            <a:ext cx="1085964" cy="438912"/>
            <a:chOff x="10945368" y="5833872"/>
            <a:chExt cx="1067676" cy="4572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81943" y="5837143"/>
              <a:ext cx="1031101" cy="453685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10945368" y="5833872"/>
              <a:ext cx="1024128" cy="4572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2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/>
          <p:cNvSpPr txBox="1"/>
          <p:nvPr/>
        </p:nvSpPr>
        <p:spPr>
          <a:xfrm>
            <a:off x="5764377" y="1048365"/>
            <a:ext cx="7634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对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endParaRPr lang="en-US" altLang="zh-CN" sz="4000" b="1" dirty="0">
              <a:solidFill>
                <a:srgbClr val="FF0000"/>
              </a:solidFill>
            </a:endParaRPr>
          </a:p>
          <a:p>
            <a:r>
              <a:rPr lang="zh-CN" altLang="en-US" sz="4000" b="1" dirty="0" smtClean="0">
                <a:solidFill>
                  <a:srgbClr val="FF0000"/>
                </a:solidFill>
              </a:rPr>
              <a:t>比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endParaRPr lang="en-US" altLang="zh-CN" sz="4000" b="1" dirty="0">
              <a:solidFill>
                <a:srgbClr val="FF0000"/>
              </a:solidFill>
            </a:endParaRPr>
          </a:p>
          <a:p>
            <a:r>
              <a:rPr lang="zh-CN" altLang="en-US" sz="4000" b="1" dirty="0" smtClean="0">
                <a:solidFill>
                  <a:srgbClr val="FF0000"/>
                </a:solidFill>
              </a:rPr>
              <a:t>效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endParaRPr lang="en-US" altLang="zh-CN" sz="4000" b="1" dirty="0">
              <a:solidFill>
                <a:srgbClr val="FF0000"/>
              </a:solidFill>
            </a:endParaRPr>
          </a:p>
          <a:p>
            <a:r>
              <a:rPr lang="zh-CN" altLang="en-US" sz="4000" b="1" dirty="0" smtClean="0">
                <a:solidFill>
                  <a:srgbClr val="FF0000"/>
                </a:solidFill>
              </a:rPr>
              <a:t>果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65573" y="95172"/>
            <a:ext cx="10940952" cy="6265096"/>
            <a:chOff x="665573" y="140892"/>
            <a:chExt cx="10940952" cy="626509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7224" y="140892"/>
              <a:ext cx="4099301" cy="621615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73" y="140892"/>
              <a:ext cx="4119391" cy="6265096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768883" y="6433420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设置线型反走样式和文本反走样式</a:t>
            </a:r>
            <a:endParaRPr lang="zh-CN" altLang="en-US" sz="2000" dirty="0"/>
          </a:p>
        </p:txBody>
      </p:sp>
      <p:sp>
        <p:nvSpPr>
          <p:cNvPr id="28" name="矩形 27"/>
          <p:cNvSpPr/>
          <p:nvPr/>
        </p:nvSpPr>
        <p:spPr>
          <a:xfrm>
            <a:off x="7507224" y="6433420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没设置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线型反走样式和文本反走样式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89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9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558" y="1768754"/>
            <a:ext cx="61217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保存工作空间文件（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*.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smwu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）：点击文件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选择保存路径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点击保存。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71" y="965594"/>
            <a:ext cx="5309640" cy="294825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371" y="4094732"/>
            <a:ext cx="5768651" cy="27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90" y="4251463"/>
            <a:ext cx="5003854" cy="260653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01559" y="0"/>
            <a:ext cx="9052289" cy="4144379"/>
            <a:chOff x="301559" y="0"/>
            <a:chExt cx="9052289" cy="4144379"/>
          </a:xfrm>
        </p:grpSpPr>
        <p:sp>
          <p:nvSpPr>
            <p:cNvPr id="12" name="矩形 11"/>
            <p:cNvSpPr/>
            <p:nvPr/>
          </p:nvSpPr>
          <p:spPr>
            <a:xfrm>
              <a:off x="301559" y="1768754"/>
              <a:ext cx="540678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生成地形缓存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文件：地图栏下的工作空间文件右击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地形缓存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单任务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)…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新建切图任务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点击下一步。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4308" y="0"/>
              <a:ext cx="3419540" cy="4144379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848" y="0"/>
            <a:ext cx="2804496" cy="41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3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7146478" y="1408413"/>
            <a:ext cx="1310717" cy="450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690586" y="1526047"/>
            <a:ext cx="1310717" cy="450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01559" y="0"/>
            <a:ext cx="11890441" cy="7401065"/>
            <a:chOff x="301559" y="0"/>
            <a:chExt cx="11890441" cy="7401065"/>
          </a:xfrm>
        </p:grpSpPr>
        <p:sp>
          <p:nvSpPr>
            <p:cNvPr id="12" name="矩形 11"/>
            <p:cNvSpPr/>
            <p:nvPr/>
          </p:nvSpPr>
          <p:spPr>
            <a:xfrm>
              <a:off x="301559" y="1768754"/>
              <a:ext cx="5036796" cy="563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选择比例尺：列表里最大比例尺显示在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左右，需要手动添加小比例尺，可以通过点击添加比例尺选择来添加比例尺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（新增的比例尺可以手动取整比例尺）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选择缓存路径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类型选择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“紧凑”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点击确定生成完即可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（切片比例比例建议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左右，太大的比例尺放大后会图形模糊）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1651" y="0"/>
              <a:ext cx="6430349" cy="4590433"/>
            </a:xfrm>
            <a:prstGeom prst="rect">
              <a:avLst/>
            </a:prstGeom>
          </p:spPr>
        </p:pic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830" y="20734"/>
            <a:ext cx="2418119" cy="6475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645" y="1768126"/>
            <a:ext cx="2287202" cy="57380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467" y="1933190"/>
            <a:ext cx="2287202" cy="56560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827" y="2121336"/>
            <a:ext cx="2294903" cy="59019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6765" y="1938760"/>
            <a:ext cx="2310305" cy="147549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1431" y="1580488"/>
            <a:ext cx="3719591" cy="74594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2240" y="2561647"/>
            <a:ext cx="2841675" cy="9098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5223" y="3714080"/>
            <a:ext cx="585278" cy="7623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0735" y="4748523"/>
            <a:ext cx="4211793" cy="2046953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661904" y="1290844"/>
            <a:ext cx="557784" cy="235203"/>
            <a:chOff x="10661904" y="1290844"/>
            <a:chExt cx="640080" cy="23520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28710" y="1290844"/>
              <a:ext cx="457440" cy="220249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0661904" y="1291381"/>
              <a:ext cx="640080" cy="2346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70899" y="2568976"/>
            <a:ext cx="2843015" cy="1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559" y="1768754"/>
            <a:ext cx="5077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切片文件：找到缓存文件存放目录。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687" y="1526959"/>
            <a:ext cx="6445189" cy="20661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687" y="4115522"/>
            <a:ext cx="6445189" cy="26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1558" y="1768754"/>
            <a:ext cx="118220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切片文件是由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索引文件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*.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格式文件）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切片数据文件夹组成。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加载切片文件只需要选择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*.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文件即可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文件必须跟切片文件必须放在同一文件夹）。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63" y="3152503"/>
            <a:ext cx="11098545" cy="35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3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3787380" y="-245149"/>
            <a:ext cx="4788608" cy="5532908"/>
            <a:chOff x="1385458" y="991717"/>
            <a:chExt cx="3799418" cy="4389967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4D3B9094-1BAC-43B0-819B-DB0E370D3645}"/>
                </a:ext>
              </a:extLst>
            </p:cNvPr>
            <p:cNvGrpSpPr/>
            <p:nvPr/>
          </p:nvGrpSpPr>
          <p:grpSpPr>
            <a:xfrm>
              <a:off x="1385458" y="991717"/>
              <a:ext cx="3799418" cy="4389967"/>
              <a:chOff x="1039093" y="743787"/>
              <a:chExt cx="2849563" cy="3292475"/>
            </a:xfrm>
          </p:grpSpPr>
          <p:sp>
            <p:nvSpPr>
              <p:cNvPr id="7" name="Freeform 52">
                <a:extLst>
                  <a:ext uri="{FF2B5EF4-FFF2-40B4-BE49-F238E27FC236}">
                    <a16:creationId xmlns="" xmlns:a16="http://schemas.microsoft.com/office/drawing/2014/main" id="{BBB432FE-3DD4-42FD-B57B-52177EB6E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093" y="1567699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Freeform 54">
                <a:extLst>
                  <a:ext uri="{FF2B5EF4-FFF2-40B4-BE49-F238E27FC236}">
                    <a16:creationId xmlns="" xmlns:a16="http://schemas.microsoft.com/office/drawing/2014/main" id="{7100CCB8-E643-48AC-A590-D2F3A6C3B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reeform 58">
                <a:extLst>
                  <a:ext uri="{FF2B5EF4-FFF2-40B4-BE49-F238E27FC236}">
                    <a16:creationId xmlns="" xmlns:a16="http://schemas.microsoft.com/office/drawing/2014/main" id="{6F725922-1C40-4565-8C67-6F0B6D517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Freeform 73">
                <a:extLst>
                  <a:ext uri="{FF2B5EF4-FFF2-40B4-BE49-F238E27FC236}">
                    <a16:creationId xmlns="" xmlns:a16="http://schemas.microsoft.com/office/drawing/2014/main" id="{09E69AF2-8C8B-4E01-86A5-13C841D50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42148F50-8EB9-4D0B-BCDA-792820FCA5C7}"/>
                </a:ext>
              </a:extLst>
            </p:cNvPr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5" name="TextBox 7">
                <a:extLst>
                  <a:ext uri="{FF2B5EF4-FFF2-40B4-BE49-F238E27FC236}">
                    <a16:creationId xmlns="" xmlns:a16="http://schemas.microsoft.com/office/drawing/2014/main" id="{B5344690-EA46-4279-8869-1E0875E05AFA}"/>
                  </a:ext>
                </a:extLst>
              </p:cNvPr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333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第一部分</a:t>
                </a:r>
                <a:endParaRPr kumimoji="0" lang="zh-CN" altLang="en-US" sz="5333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E450E6C3-29A0-46C6-9E0B-7831B526E39C}"/>
              </a:ext>
            </a:extLst>
          </p:cNvPr>
          <p:cNvSpPr/>
          <p:nvPr/>
        </p:nvSpPr>
        <p:spPr>
          <a:xfrm>
            <a:off x="3020625" y="5104780"/>
            <a:ext cx="63167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4400" b="1" kern="0" spc="3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4400" b="1" kern="0" spc="3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作业优势</a:t>
            </a:r>
            <a:r>
              <a:rPr lang="en-US" altLang="zh-CN" sz="4400" b="1" kern="0" spc="3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  <a:r>
              <a:rPr lang="zh-CN" altLang="en-US" sz="4400" b="1" kern="0" spc="3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劣势</a:t>
            </a:r>
            <a:endParaRPr kumimoji="0" lang="zh-CN" altLang="en-US" sz="1600" b="1" i="0" u="none" strike="noStrike" kern="0" cap="none" spc="30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10261014" y="873276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10767978" y="394304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608519" y="6192575"/>
            <a:ext cx="1735506" cy="1732831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210830" y="969661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17794" y="49068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0" y="5869518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2006557" y="2275267"/>
            <a:ext cx="457243" cy="456538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9931357" y="5191928"/>
            <a:ext cx="457243" cy="456538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601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打开超图软件制作切片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3111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77" y="3174520"/>
            <a:ext cx="6625608" cy="353067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66724" y="1840904"/>
            <a:ext cx="5428682" cy="4195938"/>
            <a:chOff x="266724" y="1840904"/>
            <a:chExt cx="5428682" cy="4195938"/>
          </a:xfrm>
        </p:grpSpPr>
        <p:sp>
          <p:nvSpPr>
            <p:cNvPr id="12" name="矩形 11"/>
            <p:cNvSpPr/>
            <p:nvPr/>
          </p:nvSpPr>
          <p:spPr>
            <a:xfrm>
              <a:off x="266724" y="3174520"/>
              <a:ext cx="5228553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找到缓存文件存放目录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右击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添加压缩包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（压缩格式要用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zip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格式，不能使用</a:t>
              </a:r>
              <a:r>
                <a:rPr lang="en-US" altLang="zh-CN" sz="2400" b="1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rar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格式，软件解压格式只认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zip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格式文件，其它格式的解压会丢数据）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66725" y="1840904"/>
              <a:ext cx="542868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不能直接传输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文件夹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，所以需要压缩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成压缩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包进行传输。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36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19" y="7130"/>
            <a:ext cx="3628681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459" y="3685156"/>
            <a:ext cx="3551397" cy="68296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450E6C3-29A0-46C6-9E0B-7831B526E39C}"/>
              </a:ext>
            </a:extLst>
          </p:cNvPr>
          <p:cNvSpPr/>
          <p:nvPr/>
        </p:nvSpPr>
        <p:spPr>
          <a:xfrm>
            <a:off x="227890" y="844151"/>
            <a:ext cx="4734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小提示！</a:t>
            </a:r>
            <a:endParaRPr lang="zh-CN" altLang="en-US" sz="2800" b="1" spc="3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6726" y="1840904"/>
            <a:ext cx="51420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如果你的手机平板是华为的（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其它牌子没测试过不知道有没有此功能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）可以把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目录发送桌面快捷方式。下次打开文件就不用在管理文件里找浪费时间。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175" y="3671378"/>
            <a:ext cx="3633023" cy="3186622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0370686" y="5428392"/>
            <a:ext cx="1287914" cy="496920"/>
            <a:chOff x="10370686" y="5428392"/>
            <a:chExt cx="1287914" cy="496920"/>
          </a:xfrm>
        </p:grpSpPr>
        <p:cxnSp>
          <p:nvCxnSpPr>
            <p:cNvPr id="22" name="直接箭头连接符 21"/>
            <p:cNvCxnSpPr/>
            <p:nvPr/>
          </p:nvCxnSpPr>
          <p:spPr>
            <a:xfrm>
              <a:off x="11338560" y="5715000"/>
              <a:ext cx="320040" cy="2103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10370686" y="5428392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点击更多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7945" y="2564428"/>
            <a:ext cx="1695238" cy="2895238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10543032" y="4946904"/>
            <a:ext cx="1280160" cy="40233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579" y="-64008"/>
            <a:ext cx="318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3787380" y="-245149"/>
            <a:ext cx="4788608" cy="5532908"/>
            <a:chOff x="1385458" y="991717"/>
            <a:chExt cx="3799418" cy="4389967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4D3B9094-1BAC-43B0-819B-DB0E370D3645}"/>
                </a:ext>
              </a:extLst>
            </p:cNvPr>
            <p:cNvGrpSpPr/>
            <p:nvPr/>
          </p:nvGrpSpPr>
          <p:grpSpPr>
            <a:xfrm>
              <a:off x="1385458" y="991717"/>
              <a:ext cx="3799418" cy="4389967"/>
              <a:chOff x="1039093" y="743787"/>
              <a:chExt cx="2849563" cy="3292475"/>
            </a:xfrm>
          </p:grpSpPr>
          <p:sp>
            <p:nvSpPr>
              <p:cNvPr id="7" name="Freeform 52">
                <a:extLst>
                  <a:ext uri="{FF2B5EF4-FFF2-40B4-BE49-F238E27FC236}">
                    <a16:creationId xmlns="" xmlns:a16="http://schemas.microsoft.com/office/drawing/2014/main" id="{BBB432FE-3DD4-42FD-B57B-52177EB6E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093" y="1567699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Freeform 54">
                <a:extLst>
                  <a:ext uri="{FF2B5EF4-FFF2-40B4-BE49-F238E27FC236}">
                    <a16:creationId xmlns="" xmlns:a16="http://schemas.microsoft.com/office/drawing/2014/main" id="{7100CCB8-E643-48AC-A590-D2F3A6C3B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reeform 58">
                <a:extLst>
                  <a:ext uri="{FF2B5EF4-FFF2-40B4-BE49-F238E27FC236}">
                    <a16:creationId xmlns="" xmlns:a16="http://schemas.microsoft.com/office/drawing/2014/main" id="{6F725922-1C40-4565-8C67-6F0B6D517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Freeform 73">
                <a:extLst>
                  <a:ext uri="{FF2B5EF4-FFF2-40B4-BE49-F238E27FC236}">
                    <a16:creationId xmlns="" xmlns:a16="http://schemas.microsoft.com/office/drawing/2014/main" id="{09E69AF2-8C8B-4E01-86A5-13C841D50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42148F50-8EB9-4D0B-BCDA-792820FCA5C7}"/>
                </a:ext>
              </a:extLst>
            </p:cNvPr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5" name="TextBox 7">
                <a:extLst>
                  <a:ext uri="{FF2B5EF4-FFF2-40B4-BE49-F238E27FC236}">
                    <a16:creationId xmlns="" xmlns:a16="http://schemas.microsoft.com/office/drawing/2014/main" id="{B5344690-EA46-4279-8869-1E0875E05AFA}"/>
                  </a:ext>
                </a:extLst>
              </p:cNvPr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333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第四部分</a:t>
                </a:r>
                <a:endParaRPr kumimoji="0" lang="zh-CN" altLang="en-US" sz="5333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E450E6C3-29A0-46C6-9E0B-7831B526E39C}"/>
              </a:ext>
            </a:extLst>
          </p:cNvPr>
          <p:cNvSpPr/>
          <p:nvPr/>
        </p:nvSpPr>
        <p:spPr>
          <a:xfrm>
            <a:off x="3949016" y="5263745"/>
            <a:ext cx="47343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44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操作说明</a:t>
            </a:r>
          </a:p>
        </p:txBody>
      </p:sp>
      <p:sp>
        <p:nvSpPr>
          <p:cNvPr id="13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10261014" y="873276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10767978" y="394304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608519" y="6192575"/>
            <a:ext cx="1735506" cy="1732831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210830" y="969661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17794" y="49068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0" y="5869518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2006557" y="2275267"/>
            <a:ext cx="457243" cy="456538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9931357" y="5191928"/>
            <a:ext cx="457243" cy="456538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445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"/>
                            </p:stCondLst>
                            <p:childTnLst>
                              <p:par>
                                <p:cTn id="6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5414998" y="8918710"/>
            <a:ext cx="975952" cy="5734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矩形 36"/>
          <p:cNvSpPr/>
          <p:nvPr/>
        </p:nvSpPr>
        <p:spPr>
          <a:xfrm>
            <a:off x="7659688" y="9730008"/>
            <a:ext cx="1008484" cy="5734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60600" y="70627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主要功能介绍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28929" y="1803596"/>
            <a:ext cx="929488" cy="1209058"/>
            <a:chOff x="1515887" y="2042587"/>
            <a:chExt cx="974075" cy="1209058"/>
          </a:xfrm>
        </p:grpSpPr>
        <p:sp>
          <p:nvSpPr>
            <p:cNvPr id="5" name="任意多边形 4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637868" y="2320361"/>
              <a:ext cx="745153" cy="9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</a:t>
              </a:r>
              <a:r>
                <a:rPr lang="zh-CN" altLang="en-US" sz="20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压   切片</a:t>
              </a:r>
              <a:endPara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右箭头 35"/>
          <p:cNvSpPr/>
          <p:nvPr/>
        </p:nvSpPr>
        <p:spPr>
          <a:xfrm>
            <a:off x="2081295" y="2198499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右箭头 37"/>
          <p:cNvSpPr/>
          <p:nvPr/>
        </p:nvSpPr>
        <p:spPr>
          <a:xfrm rot="5400000">
            <a:off x="10250543" y="2440161"/>
            <a:ext cx="1037884" cy="8430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519375" y="1807466"/>
            <a:ext cx="929488" cy="1209058"/>
            <a:chOff x="1515887" y="2042587"/>
            <a:chExt cx="974075" cy="1209058"/>
          </a:xfrm>
        </p:grpSpPr>
        <p:sp>
          <p:nvSpPr>
            <p:cNvPr id="67" name="任意多边形 66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637867" y="2320361"/>
              <a:ext cx="745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</a:t>
              </a:r>
              <a:endPara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</a:t>
              </a:r>
            </a:p>
          </p:txBody>
        </p:sp>
      </p:grpSp>
      <p:sp>
        <p:nvSpPr>
          <p:cNvPr id="78" name="右箭头 77"/>
          <p:cNvSpPr/>
          <p:nvPr/>
        </p:nvSpPr>
        <p:spPr>
          <a:xfrm>
            <a:off x="3473525" y="2198499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3909821" y="1802883"/>
            <a:ext cx="929488" cy="1209058"/>
            <a:chOff x="1515887" y="2042587"/>
            <a:chExt cx="974075" cy="1209058"/>
          </a:xfrm>
        </p:grpSpPr>
        <p:sp>
          <p:nvSpPr>
            <p:cNvPr id="100" name="任意多边形 99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637867" y="2320361"/>
              <a:ext cx="745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打开工程</a:t>
              </a:r>
            </a:p>
          </p:txBody>
        </p:sp>
      </p:grpSp>
      <p:sp>
        <p:nvSpPr>
          <p:cNvPr id="102" name="右箭头 101"/>
          <p:cNvSpPr/>
          <p:nvPr/>
        </p:nvSpPr>
        <p:spPr>
          <a:xfrm>
            <a:off x="4854280" y="2220271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" name="组合 102"/>
          <p:cNvGrpSpPr/>
          <p:nvPr/>
        </p:nvGrpSpPr>
        <p:grpSpPr>
          <a:xfrm>
            <a:off x="5278089" y="1802883"/>
            <a:ext cx="929488" cy="1209058"/>
            <a:chOff x="1515887" y="2042587"/>
            <a:chExt cx="974075" cy="1209058"/>
          </a:xfrm>
        </p:grpSpPr>
        <p:sp>
          <p:nvSpPr>
            <p:cNvPr id="104" name="任意多边形 103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637867" y="2320361"/>
              <a:ext cx="745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界面介绍</a:t>
              </a:r>
            </a:p>
          </p:txBody>
        </p:sp>
      </p:grpSp>
      <p:sp>
        <p:nvSpPr>
          <p:cNvPr id="106" name="右箭头 105"/>
          <p:cNvSpPr/>
          <p:nvPr/>
        </p:nvSpPr>
        <p:spPr>
          <a:xfrm>
            <a:off x="6223637" y="2230890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6674794" y="1802883"/>
            <a:ext cx="929488" cy="1209058"/>
            <a:chOff x="1515887" y="2042587"/>
            <a:chExt cx="974075" cy="1209058"/>
          </a:xfrm>
        </p:grpSpPr>
        <p:sp>
          <p:nvSpPr>
            <p:cNvPr id="108" name="任意多边形 107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1637867" y="2320361"/>
              <a:ext cx="745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缩放移动</a:t>
              </a:r>
            </a:p>
          </p:txBody>
        </p:sp>
      </p:grpSp>
      <p:sp>
        <p:nvSpPr>
          <p:cNvPr id="110" name="右箭头 109"/>
          <p:cNvSpPr/>
          <p:nvPr/>
        </p:nvSpPr>
        <p:spPr>
          <a:xfrm>
            <a:off x="7626908" y="2230890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" name="组合 110"/>
          <p:cNvGrpSpPr/>
          <p:nvPr/>
        </p:nvGrpSpPr>
        <p:grpSpPr>
          <a:xfrm>
            <a:off x="8067674" y="1802883"/>
            <a:ext cx="964462" cy="1209058"/>
            <a:chOff x="1515887" y="2042587"/>
            <a:chExt cx="1010727" cy="1209058"/>
          </a:xfrm>
        </p:grpSpPr>
        <p:sp>
          <p:nvSpPr>
            <p:cNvPr id="112" name="任意多边形 111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515887" y="2320361"/>
              <a:ext cx="10107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编辑点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10520427" y="3397833"/>
            <a:ext cx="964462" cy="1209058"/>
            <a:chOff x="1515887" y="2042587"/>
            <a:chExt cx="1010727" cy="1209058"/>
          </a:xfrm>
        </p:grpSpPr>
        <p:sp>
          <p:nvSpPr>
            <p:cNvPr id="116" name="任意多边形 115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1515887" y="2320361"/>
              <a:ext cx="10107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添加临时点线</a:t>
              </a:r>
            </a:p>
          </p:txBody>
        </p:sp>
      </p:grpSp>
      <p:sp>
        <p:nvSpPr>
          <p:cNvPr id="118" name="右箭头 117"/>
          <p:cNvSpPr/>
          <p:nvPr/>
        </p:nvSpPr>
        <p:spPr>
          <a:xfrm rot="10800000">
            <a:off x="8987220" y="5051230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9" name="组合 118"/>
          <p:cNvGrpSpPr/>
          <p:nvPr/>
        </p:nvGrpSpPr>
        <p:grpSpPr>
          <a:xfrm>
            <a:off x="9419912" y="4629139"/>
            <a:ext cx="929488" cy="1209058"/>
            <a:chOff x="1515887" y="2042587"/>
            <a:chExt cx="974075" cy="1209058"/>
          </a:xfrm>
        </p:grpSpPr>
        <p:sp>
          <p:nvSpPr>
            <p:cNvPr id="120" name="任意多边形 119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1647510" y="2318304"/>
              <a:ext cx="8316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查询定位</a:t>
              </a:r>
            </a:p>
          </p:txBody>
        </p:sp>
      </p:grpSp>
      <p:sp>
        <p:nvSpPr>
          <p:cNvPr id="122" name="圆角右箭头 121"/>
          <p:cNvSpPr/>
          <p:nvPr/>
        </p:nvSpPr>
        <p:spPr>
          <a:xfrm rot="10800000">
            <a:off x="10347958" y="4627672"/>
            <a:ext cx="794021" cy="8333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8047981" y="4656327"/>
            <a:ext cx="929488" cy="1209058"/>
            <a:chOff x="1515887" y="2042587"/>
            <a:chExt cx="974075" cy="1209058"/>
          </a:xfrm>
        </p:grpSpPr>
        <p:sp>
          <p:nvSpPr>
            <p:cNvPr id="124" name="任意多边形 123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637867" y="2320361"/>
              <a:ext cx="745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线中加点</a:t>
              </a:r>
            </a:p>
          </p:txBody>
        </p:sp>
      </p:grpSp>
      <p:sp>
        <p:nvSpPr>
          <p:cNvPr id="126" name="右箭头 125"/>
          <p:cNvSpPr/>
          <p:nvPr/>
        </p:nvSpPr>
        <p:spPr>
          <a:xfrm rot="10800000">
            <a:off x="7611565" y="5051230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7" name="组合 126"/>
          <p:cNvGrpSpPr/>
          <p:nvPr/>
        </p:nvGrpSpPr>
        <p:grpSpPr>
          <a:xfrm>
            <a:off x="6681470" y="4656327"/>
            <a:ext cx="929488" cy="1209058"/>
            <a:chOff x="1515887" y="2042587"/>
            <a:chExt cx="974075" cy="1209058"/>
          </a:xfrm>
        </p:grpSpPr>
        <p:sp>
          <p:nvSpPr>
            <p:cNvPr id="128" name="任意多边形 127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637867" y="2320361"/>
              <a:ext cx="745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距离测量</a:t>
              </a:r>
            </a:p>
          </p:txBody>
        </p:sp>
      </p:grpSp>
      <p:sp>
        <p:nvSpPr>
          <p:cNvPr id="130" name="右箭头 129"/>
          <p:cNvSpPr/>
          <p:nvPr/>
        </p:nvSpPr>
        <p:spPr>
          <a:xfrm rot="10800000">
            <a:off x="6245367" y="5049173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1" name="组合 130"/>
          <p:cNvGrpSpPr/>
          <p:nvPr/>
        </p:nvGrpSpPr>
        <p:grpSpPr>
          <a:xfrm>
            <a:off x="5294142" y="4656327"/>
            <a:ext cx="929488" cy="1209058"/>
            <a:chOff x="1515887" y="2042587"/>
            <a:chExt cx="974075" cy="1209058"/>
          </a:xfrm>
        </p:grpSpPr>
        <p:sp>
          <p:nvSpPr>
            <p:cNvPr id="132" name="任意多边形 131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637867" y="2320361"/>
              <a:ext cx="7451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测量收点</a:t>
              </a:r>
            </a:p>
          </p:txBody>
        </p:sp>
      </p:grpSp>
      <p:sp>
        <p:nvSpPr>
          <p:cNvPr id="134" name="右箭头 133"/>
          <p:cNvSpPr/>
          <p:nvPr/>
        </p:nvSpPr>
        <p:spPr>
          <a:xfrm rot="10800000">
            <a:off x="4839575" y="5051465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/>
          <p:cNvGrpSpPr/>
          <p:nvPr/>
        </p:nvGrpSpPr>
        <p:grpSpPr>
          <a:xfrm>
            <a:off x="3888350" y="4658619"/>
            <a:ext cx="1055086" cy="1293437"/>
            <a:chOff x="1515887" y="2042587"/>
            <a:chExt cx="1105698" cy="1293437"/>
          </a:xfrm>
        </p:grpSpPr>
        <p:sp>
          <p:nvSpPr>
            <p:cNvPr id="136" name="任意多边形 135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535847" y="2320361"/>
              <a:ext cx="108573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  </a:t>
              </a:r>
              <a:r>
                <a:rPr lang="zh-CN" altLang="en-US" sz="20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量</a:t>
              </a:r>
            </a:p>
            <a:p>
              <a:endParaRPr lang="zh-CN" altLang="en-US" sz="2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右箭头 137"/>
          <p:cNvSpPr/>
          <p:nvPr/>
        </p:nvSpPr>
        <p:spPr>
          <a:xfrm rot="10800000">
            <a:off x="3445170" y="5049173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9" name="组合 138"/>
          <p:cNvGrpSpPr/>
          <p:nvPr/>
        </p:nvGrpSpPr>
        <p:grpSpPr>
          <a:xfrm>
            <a:off x="2493951" y="4656327"/>
            <a:ext cx="1009850" cy="1209058"/>
            <a:chOff x="1515887" y="2042587"/>
            <a:chExt cx="1058289" cy="1209058"/>
          </a:xfrm>
        </p:grpSpPr>
        <p:sp>
          <p:nvSpPr>
            <p:cNvPr id="140" name="任意多边形 139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618827" y="2320361"/>
              <a:ext cx="9553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数据导出</a:t>
              </a:r>
            </a:p>
          </p:txBody>
        </p:sp>
      </p:grpSp>
      <p:sp>
        <p:nvSpPr>
          <p:cNvPr id="142" name="右箭头 141"/>
          <p:cNvSpPr/>
          <p:nvPr/>
        </p:nvSpPr>
        <p:spPr>
          <a:xfrm>
            <a:off x="9014119" y="2230890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/>
          <p:cNvGrpSpPr/>
          <p:nvPr/>
        </p:nvGrpSpPr>
        <p:grpSpPr>
          <a:xfrm>
            <a:off x="9454885" y="1802883"/>
            <a:ext cx="964462" cy="1209058"/>
            <a:chOff x="1515887" y="2042587"/>
            <a:chExt cx="1010727" cy="1209058"/>
          </a:xfrm>
        </p:grpSpPr>
        <p:sp>
          <p:nvSpPr>
            <p:cNvPr id="144" name="任意多边形 143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1515887" y="2320361"/>
              <a:ext cx="10107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  编辑线</a:t>
              </a:r>
            </a:p>
          </p:txBody>
        </p:sp>
      </p:grpSp>
      <p:sp>
        <p:nvSpPr>
          <p:cNvPr id="146" name="右箭头 145"/>
          <p:cNvSpPr/>
          <p:nvPr/>
        </p:nvSpPr>
        <p:spPr>
          <a:xfrm rot="10800000">
            <a:off x="2058417" y="5049174"/>
            <a:ext cx="423809" cy="41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1107197" y="4656328"/>
            <a:ext cx="999415" cy="1209058"/>
            <a:chOff x="1515887" y="2042587"/>
            <a:chExt cx="1047354" cy="1209058"/>
          </a:xfrm>
        </p:grpSpPr>
        <p:sp>
          <p:nvSpPr>
            <p:cNvPr id="148" name="任意多边形 147"/>
            <p:cNvSpPr/>
            <p:nvPr/>
          </p:nvSpPr>
          <p:spPr>
            <a:xfrm>
              <a:off x="1515887" y="2042587"/>
              <a:ext cx="974075" cy="1209058"/>
            </a:xfrm>
            <a:custGeom>
              <a:avLst/>
              <a:gdLst>
                <a:gd name="connsiteX0" fmla="*/ 0 w 925555"/>
                <a:gd name="connsiteY0" fmla="*/ 402617 h 805233"/>
                <a:gd name="connsiteX1" fmla="*/ 201308 w 925555"/>
                <a:gd name="connsiteY1" fmla="*/ 0 h 805233"/>
                <a:gd name="connsiteX2" fmla="*/ 724247 w 925555"/>
                <a:gd name="connsiteY2" fmla="*/ 0 h 805233"/>
                <a:gd name="connsiteX3" fmla="*/ 925555 w 925555"/>
                <a:gd name="connsiteY3" fmla="*/ 402617 h 805233"/>
                <a:gd name="connsiteX4" fmla="*/ 724247 w 925555"/>
                <a:gd name="connsiteY4" fmla="*/ 805233 h 805233"/>
                <a:gd name="connsiteX5" fmla="*/ 201308 w 925555"/>
                <a:gd name="connsiteY5" fmla="*/ 805233 h 805233"/>
                <a:gd name="connsiteX6" fmla="*/ 0 w 925555"/>
                <a:gd name="connsiteY6" fmla="*/ 402617 h 8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5555" h="805233">
                  <a:moveTo>
                    <a:pt x="462777" y="0"/>
                  </a:moveTo>
                  <a:lnTo>
                    <a:pt x="925555" y="175138"/>
                  </a:lnTo>
                  <a:lnTo>
                    <a:pt x="925555" y="630095"/>
                  </a:lnTo>
                  <a:lnTo>
                    <a:pt x="462777" y="805233"/>
                  </a:lnTo>
                  <a:lnTo>
                    <a:pt x="0" y="630095"/>
                  </a:lnTo>
                  <a:lnTo>
                    <a:pt x="0" y="175138"/>
                  </a:lnTo>
                  <a:lnTo>
                    <a:pt x="462777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82" tIns="144232" rIns="125482" bIns="144232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600" kern="1200"/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1651495" y="2320361"/>
              <a:ext cx="911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数据导入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0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78" grpId="0" animBg="1"/>
      <p:bldP spid="102" grpId="0" animBg="1"/>
      <p:bldP spid="106" grpId="0" animBg="1"/>
      <p:bldP spid="110" grpId="0" animBg="1"/>
      <p:bldP spid="118" grpId="0" animBg="1"/>
      <p:bldP spid="122" grpId="0" animBg="1"/>
      <p:bldP spid="126" grpId="0" animBg="1"/>
      <p:bldP spid="130" grpId="0" animBg="1"/>
      <p:bldP spid="134" grpId="0" animBg="1"/>
      <p:bldP spid="138" grpId="0" animBg="1"/>
      <p:bldP spid="142" grpId="0" animBg="1"/>
      <p:bldP spid="1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60598" y="5815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解压切片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1558" y="1768754"/>
            <a:ext cx="6315257" cy="2575079"/>
            <a:chOff x="301559" y="1768754"/>
            <a:chExt cx="5077094" cy="2575079"/>
          </a:xfrm>
        </p:grpSpPr>
        <p:sp>
          <p:nvSpPr>
            <p:cNvPr id="18" name="矩形 17"/>
            <p:cNvSpPr/>
            <p:nvPr/>
          </p:nvSpPr>
          <p:spPr>
            <a:xfrm>
              <a:off x="301559" y="1768754"/>
              <a:ext cx="50770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解压压缩包文件只需加载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*.</a:t>
              </a:r>
              <a:r>
                <a:rPr lang="en-US" altLang="zh-CN" sz="24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csi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索引文件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01559" y="2589507"/>
              <a:ext cx="507709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解压方法：登录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进入界面点击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“解压切片” 按钮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=&gt;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选择压缩包存放目录。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160" y="1192160"/>
            <a:ext cx="5059150" cy="55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53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08643" y="5711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解压切片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0" y="1736738"/>
            <a:ext cx="80849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选择压缩包存放目录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选择切片压缩文件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点击解压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压文件存放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路径跟压缩文件存放路径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解压完毕后会弹出是否删除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压缩文件提示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（点击确定删除压缩文件，点击取消则不删除）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12" y="4720028"/>
            <a:ext cx="4872338" cy="15664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097" y="6276"/>
            <a:ext cx="3477453" cy="59061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32" y="4658002"/>
            <a:ext cx="3098272" cy="17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98254" y="540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新建工程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1" y="1736739"/>
            <a:ext cx="5077094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点击工程列表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点击项目列表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“➕”按钮新建工程。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0" y="5738281"/>
            <a:ext cx="5264391" cy="9982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880" y="1119746"/>
            <a:ext cx="5247619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9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39817" y="5504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69" y="1736739"/>
            <a:ext cx="61414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填写项目信息：项目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加载底图数据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（如果没有底图这步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不用，自动加载谷歌地图作业）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点击底图数据右侧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➕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选择切片存放目录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选择切片索引文件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***.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点击确定。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983" y="106532"/>
            <a:ext cx="4222588" cy="41357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983" y="4309179"/>
            <a:ext cx="4234562" cy="24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08643" y="540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新建工程</a:t>
            </a: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58031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设置工作模式、组号位置设置、管点位数设置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（流水号位数）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、组别设置和管线长度设置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设置线超长提示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设置好工程设置点击打开即新建好工程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（首次加载底图数据时间会稍微长些）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84" y="4496648"/>
            <a:ext cx="3366465" cy="22916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737" y="1975732"/>
            <a:ext cx="5008233" cy="139067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910" y="3293666"/>
            <a:ext cx="5008233" cy="249376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737" y="5662743"/>
            <a:ext cx="4152393" cy="11775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910" y="870970"/>
            <a:ext cx="5095238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08643" y="540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新建工程</a:t>
            </a: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7475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加载完底图后会自动弹出现场检测记录表设置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录入表格信息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填写完点击保存。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112" y="0"/>
            <a:ext cx="4044888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908" y="571709"/>
            <a:ext cx="1361905" cy="304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903" y="1001681"/>
            <a:ext cx="3066667" cy="276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335" y="1382365"/>
            <a:ext cx="438095" cy="3333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2097" y="2719931"/>
            <a:ext cx="676190" cy="2571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908" y="4268015"/>
            <a:ext cx="590476" cy="3333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556" y="4717131"/>
            <a:ext cx="780952" cy="304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0192" y="5048467"/>
            <a:ext cx="638095" cy="3904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6046" y="5520100"/>
            <a:ext cx="3179547" cy="3552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6112" y="6315577"/>
            <a:ext cx="2125949" cy="5424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66046" y="3550559"/>
            <a:ext cx="2933333" cy="2285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8844" y="3435631"/>
            <a:ext cx="3026784" cy="3132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77335" y="2320659"/>
            <a:ext cx="504409" cy="2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kern="0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r>
                <a:rPr lang="zh-CN" altLang="en-US" sz="3200" b="1" kern="0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作业</a:t>
              </a: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优势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&amp;</a:t>
              </a: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劣势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" name="任意多边形 2"/>
          <p:cNvSpPr/>
          <p:nvPr/>
        </p:nvSpPr>
        <p:spPr>
          <a:xfrm>
            <a:off x="3505894" y="1424695"/>
            <a:ext cx="6386250" cy="917280"/>
          </a:xfrm>
          <a:custGeom>
            <a:avLst/>
            <a:gdLst>
              <a:gd name="connsiteX0" fmla="*/ 0 w 6134100"/>
              <a:gd name="connsiteY0" fmla="*/ 152883 h 917280"/>
              <a:gd name="connsiteX1" fmla="*/ 152883 w 6134100"/>
              <a:gd name="connsiteY1" fmla="*/ 0 h 917280"/>
              <a:gd name="connsiteX2" fmla="*/ 5981217 w 6134100"/>
              <a:gd name="connsiteY2" fmla="*/ 0 h 917280"/>
              <a:gd name="connsiteX3" fmla="*/ 6134100 w 6134100"/>
              <a:gd name="connsiteY3" fmla="*/ 152883 h 917280"/>
              <a:gd name="connsiteX4" fmla="*/ 6134100 w 6134100"/>
              <a:gd name="connsiteY4" fmla="*/ 764397 h 917280"/>
              <a:gd name="connsiteX5" fmla="*/ 5981217 w 6134100"/>
              <a:gd name="connsiteY5" fmla="*/ 917280 h 917280"/>
              <a:gd name="connsiteX6" fmla="*/ 152883 w 6134100"/>
              <a:gd name="connsiteY6" fmla="*/ 917280 h 917280"/>
              <a:gd name="connsiteX7" fmla="*/ 0 w 6134100"/>
              <a:gd name="connsiteY7" fmla="*/ 764397 h 917280"/>
              <a:gd name="connsiteX8" fmla="*/ 0 w 6134100"/>
              <a:gd name="connsiteY8" fmla="*/ 152883 h 91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4100" h="917280">
                <a:moveTo>
                  <a:pt x="0" y="152883"/>
                </a:moveTo>
                <a:cubicBezTo>
                  <a:pt x="0" y="68448"/>
                  <a:pt x="68448" y="0"/>
                  <a:pt x="152883" y="0"/>
                </a:cubicBezTo>
                <a:lnTo>
                  <a:pt x="5981217" y="0"/>
                </a:lnTo>
                <a:cubicBezTo>
                  <a:pt x="6065652" y="0"/>
                  <a:pt x="6134100" y="68448"/>
                  <a:pt x="6134100" y="152883"/>
                </a:cubicBezTo>
                <a:lnTo>
                  <a:pt x="6134100" y="764397"/>
                </a:lnTo>
                <a:cubicBezTo>
                  <a:pt x="6134100" y="848832"/>
                  <a:pt x="6065652" y="917280"/>
                  <a:pt x="5981217" y="917280"/>
                </a:cubicBezTo>
                <a:lnTo>
                  <a:pt x="152883" y="917280"/>
                </a:lnTo>
                <a:cubicBezTo>
                  <a:pt x="68448" y="917280"/>
                  <a:pt x="0" y="848832"/>
                  <a:pt x="0" y="764397"/>
                </a:cubicBezTo>
                <a:lnTo>
                  <a:pt x="0" y="15288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78" tIns="120978" rIns="120978" bIns="120978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无纸化作业，一部手机贯穿项目实施</a:t>
            </a:r>
            <a:r>
              <a:rPr lang="zh-CN" altLang="en-US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505894" y="2483096"/>
            <a:ext cx="6386250" cy="917280"/>
          </a:xfrm>
          <a:custGeom>
            <a:avLst/>
            <a:gdLst>
              <a:gd name="connsiteX0" fmla="*/ 0 w 6134100"/>
              <a:gd name="connsiteY0" fmla="*/ 152883 h 917280"/>
              <a:gd name="connsiteX1" fmla="*/ 152883 w 6134100"/>
              <a:gd name="connsiteY1" fmla="*/ 0 h 917280"/>
              <a:gd name="connsiteX2" fmla="*/ 5981217 w 6134100"/>
              <a:gd name="connsiteY2" fmla="*/ 0 h 917280"/>
              <a:gd name="connsiteX3" fmla="*/ 6134100 w 6134100"/>
              <a:gd name="connsiteY3" fmla="*/ 152883 h 917280"/>
              <a:gd name="connsiteX4" fmla="*/ 6134100 w 6134100"/>
              <a:gd name="connsiteY4" fmla="*/ 764397 h 917280"/>
              <a:gd name="connsiteX5" fmla="*/ 5981217 w 6134100"/>
              <a:gd name="connsiteY5" fmla="*/ 917280 h 917280"/>
              <a:gd name="connsiteX6" fmla="*/ 152883 w 6134100"/>
              <a:gd name="connsiteY6" fmla="*/ 917280 h 917280"/>
              <a:gd name="connsiteX7" fmla="*/ 0 w 6134100"/>
              <a:gd name="connsiteY7" fmla="*/ 764397 h 917280"/>
              <a:gd name="connsiteX8" fmla="*/ 0 w 6134100"/>
              <a:gd name="connsiteY8" fmla="*/ 152883 h 91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4100" h="917280">
                <a:moveTo>
                  <a:pt x="0" y="152883"/>
                </a:moveTo>
                <a:cubicBezTo>
                  <a:pt x="0" y="68448"/>
                  <a:pt x="68448" y="0"/>
                  <a:pt x="152883" y="0"/>
                </a:cubicBezTo>
                <a:lnTo>
                  <a:pt x="5981217" y="0"/>
                </a:lnTo>
                <a:cubicBezTo>
                  <a:pt x="6065652" y="0"/>
                  <a:pt x="6134100" y="68448"/>
                  <a:pt x="6134100" y="152883"/>
                </a:cubicBezTo>
                <a:lnTo>
                  <a:pt x="6134100" y="764397"/>
                </a:lnTo>
                <a:cubicBezTo>
                  <a:pt x="6134100" y="848832"/>
                  <a:pt x="6065652" y="917280"/>
                  <a:pt x="5981217" y="917280"/>
                </a:cubicBezTo>
                <a:lnTo>
                  <a:pt x="152883" y="917280"/>
                </a:lnTo>
                <a:cubicBezTo>
                  <a:pt x="68448" y="917280"/>
                  <a:pt x="0" y="848832"/>
                  <a:pt x="0" y="764397"/>
                </a:cubicBezTo>
                <a:lnTo>
                  <a:pt x="0" y="15288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78" tIns="120978" rIns="120978" bIns="120978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提高工作效率</a:t>
            </a: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减少纸质成本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505894" y="3541496"/>
            <a:ext cx="6386250" cy="917280"/>
          </a:xfrm>
          <a:custGeom>
            <a:avLst/>
            <a:gdLst>
              <a:gd name="connsiteX0" fmla="*/ 0 w 6134100"/>
              <a:gd name="connsiteY0" fmla="*/ 152883 h 917280"/>
              <a:gd name="connsiteX1" fmla="*/ 152883 w 6134100"/>
              <a:gd name="connsiteY1" fmla="*/ 0 h 917280"/>
              <a:gd name="connsiteX2" fmla="*/ 5981217 w 6134100"/>
              <a:gd name="connsiteY2" fmla="*/ 0 h 917280"/>
              <a:gd name="connsiteX3" fmla="*/ 6134100 w 6134100"/>
              <a:gd name="connsiteY3" fmla="*/ 152883 h 917280"/>
              <a:gd name="connsiteX4" fmla="*/ 6134100 w 6134100"/>
              <a:gd name="connsiteY4" fmla="*/ 764397 h 917280"/>
              <a:gd name="connsiteX5" fmla="*/ 5981217 w 6134100"/>
              <a:gd name="connsiteY5" fmla="*/ 917280 h 917280"/>
              <a:gd name="connsiteX6" fmla="*/ 152883 w 6134100"/>
              <a:gd name="connsiteY6" fmla="*/ 917280 h 917280"/>
              <a:gd name="connsiteX7" fmla="*/ 0 w 6134100"/>
              <a:gd name="connsiteY7" fmla="*/ 764397 h 917280"/>
              <a:gd name="connsiteX8" fmla="*/ 0 w 6134100"/>
              <a:gd name="connsiteY8" fmla="*/ 152883 h 91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4100" h="917280">
                <a:moveTo>
                  <a:pt x="0" y="152883"/>
                </a:moveTo>
                <a:cubicBezTo>
                  <a:pt x="0" y="68448"/>
                  <a:pt x="68448" y="0"/>
                  <a:pt x="152883" y="0"/>
                </a:cubicBezTo>
                <a:lnTo>
                  <a:pt x="5981217" y="0"/>
                </a:lnTo>
                <a:cubicBezTo>
                  <a:pt x="6065652" y="0"/>
                  <a:pt x="6134100" y="68448"/>
                  <a:pt x="6134100" y="152883"/>
                </a:cubicBezTo>
                <a:lnTo>
                  <a:pt x="6134100" y="764397"/>
                </a:lnTo>
                <a:cubicBezTo>
                  <a:pt x="6134100" y="848832"/>
                  <a:pt x="6065652" y="917280"/>
                  <a:pt x="5981217" y="917280"/>
                </a:cubicBezTo>
                <a:lnTo>
                  <a:pt x="152883" y="917280"/>
                </a:lnTo>
                <a:cubicBezTo>
                  <a:pt x="68448" y="917280"/>
                  <a:pt x="0" y="848832"/>
                  <a:pt x="0" y="764397"/>
                </a:cubicBezTo>
                <a:lnTo>
                  <a:pt x="0" y="15288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78" tIns="120978" rIns="120978" bIns="120978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增强项目进度管理，全面把控项目</a:t>
            </a:r>
            <a:r>
              <a:rPr lang="zh-CN" altLang="en-US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质量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505894" y="4599896"/>
            <a:ext cx="6386250" cy="917280"/>
          </a:xfrm>
          <a:custGeom>
            <a:avLst/>
            <a:gdLst>
              <a:gd name="connsiteX0" fmla="*/ 0 w 6134100"/>
              <a:gd name="connsiteY0" fmla="*/ 152883 h 917280"/>
              <a:gd name="connsiteX1" fmla="*/ 152883 w 6134100"/>
              <a:gd name="connsiteY1" fmla="*/ 0 h 917280"/>
              <a:gd name="connsiteX2" fmla="*/ 5981217 w 6134100"/>
              <a:gd name="connsiteY2" fmla="*/ 0 h 917280"/>
              <a:gd name="connsiteX3" fmla="*/ 6134100 w 6134100"/>
              <a:gd name="connsiteY3" fmla="*/ 152883 h 917280"/>
              <a:gd name="connsiteX4" fmla="*/ 6134100 w 6134100"/>
              <a:gd name="connsiteY4" fmla="*/ 764397 h 917280"/>
              <a:gd name="connsiteX5" fmla="*/ 5981217 w 6134100"/>
              <a:gd name="connsiteY5" fmla="*/ 917280 h 917280"/>
              <a:gd name="connsiteX6" fmla="*/ 152883 w 6134100"/>
              <a:gd name="connsiteY6" fmla="*/ 917280 h 917280"/>
              <a:gd name="connsiteX7" fmla="*/ 0 w 6134100"/>
              <a:gd name="connsiteY7" fmla="*/ 764397 h 917280"/>
              <a:gd name="connsiteX8" fmla="*/ 0 w 6134100"/>
              <a:gd name="connsiteY8" fmla="*/ 152883 h 91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4100" h="917280">
                <a:moveTo>
                  <a:pt x="0" y="152883"/>
                </a:moveTo>
                <a:cubicBezTo>
                  <a:pt x="0" y="68448"/>
                  <a:pt x="68448" y="0"/>
                  <a:pt x="152883" y="0"/>
                </a:cubicBezTo>
                <a:lnTo>
                  <a:pt x="5981217" y="0"/>
                </a:lnTo>
                <a:cubicBezTo>
                  <a:pt x="6065652" y="0"/>
                  <a:pt x="6134100" y="68448"/>
                  <a:pt x="6134100" y="152883"/>
                </a:cubicBezTo>
                <a:lnTo>
                  <a:pt x="6134100" y="764397"/>
                </a:lnTo>
                <a:cubicBezTo>
                  <a:pt x="6134100" y="848832"/>
                  <a:pt x="6065652" y="917280"/>
                  <a:pt x="5981217" y="917280"/>
                </a:cubicBezTo>
                <a:lnTo>
                  <a:pt x="152883" y="917280"/>
                </a:lnTo>
                <a:cubicBezTo>
                  <a:pt x="68448" y="917280"/>
                  <a:pt x="0" y="848832"/>
                  <a:pt x="0" y="764397"/>
                </a:cubicBezTo>
                <a:lnTo>
                  <a:pt x="0" y="15288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78" tIns="120978" rIns="120978" bIns="120978" numCol="1" spcCol="1270" anchor="ctr" anchorCtr="0">
            <a:noAutofit/>
          </a:bodyPr>
          <a:lstStyle/>
          <a:p>
            <a:pPr lvl="0" algn="l" defTabSz="889000"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以信息化技术手段生成</a:t>
            </a:r>
            <a:r>
              <a:rPr lang="zh-CN" altLang="en-US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电子原始数据，减少人为因素造成的错误，高效</a:t>
            </a: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</a:t>
            </a:r>
            <a:r>
              <a:rPr lang="zh-CN" altLang="en-US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505893" y="5688876"/>
            <a:ext cx="6386251" cy="917280"/>
          </a:xfrm>
          <a:custGeom>
            <a:avLst/>
            <a:gdLst>
              <a:gd name="connsiteX0" fmla="*/ 0 w 6134100"/>
              <a:gd name="connsiteY0" fmla="*/ 152883 h 917280"/>
              <a:gd name="connsiteX1" fmla="*/ 152883 w 6134100"/>
              <a:gd name="connsiteY1" fmla="*/ 0 h 917280"/>
              <a:gd name="connsiteX2" fmla="*/ 5981217 w 6134100"/>
              <a:gd name="connsiteY2" fmla="*/ 0 h 917280"/>
              <a:gd name="connsiteX3" fmla="*/ 6134100 w 6134100"/>
              <a:gd name="connsiteY3" fmla="*/ 152883 h 917280"/>
              <a:gd name="connsiteX4" fmla="*/ 6134100 w 6134100"/>
              <a:gd name="connsiteY4" fmla="*/ 764397 h 917280"/>
              <a:gd name="connsiteX5" fmla="*/ 5981217 w 6134100"/>
              <a:gd name="connsiteY5" fmla="*/ 917280 h 917280"/>
              <a:gd name="connsiteX6" fmla="*/ 152883 w 6134100"/>
              <a:gd name="connsiteY6" fmla="*/ 917280 h 917280"/>
              <a:gd name="connsiteX7" fmla="*/ 0 w 6134100"/>
              <a:gd name="connsiteY7" fmla="*/ 764397 h 917280"/>
              <a:gd name="connsiteX8" fmla="*/ 0 w 6134100"/>
              <a:gd name="connsiteY8" fmla="*/ 152883 h 91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4100" h="917280">
                <a:moveTo>
                  <a:pt x="0" y="152883"/>
                </a:moveTo>
                <a:cubicBezTo>
                  <a:pt x="0" y="68448"/>
                  <a:pt x="68448" y="0"/>
                  <a:pt x="152883" y="0"/>
                </a:cubicBezTo>
                <a:lnTo>
                  <a:pt x="5981217" y="0"/>
                </a:lnTo>
                <a:cubicBezTo>
                  <a:pt x="6065652" y="0"/>
                  <a:pt x="6134100" y="68448"/>
                  <a:pt x="6134100" y="152883"/>
                </a:cubicBezTo>
                <a:lnTo>
                  <a:pt x="6134100" y="764397"/>
                </a:lnTo>
                <a:cubicBezTo>
                  <a:pt x="6134100" y="848832"/>
                  <a:pt x="6065652" y="917280"/>
                  <a:pt x="5981217" y="917280"/>
                </a:cubicBezTo>
                <a:lnTo>
                  <a:pt x="152883" y="917280"/>
                </a:lnTo>
                <a:cubicBezTo>
                  <a:pt x="68448" y="917280"/>
                  <a:pt x="0" y="848832"/>
                  <a:pt x="0" y="764397"/>
                </a:cubicBezTo>
                <a:lnTo>
                  <a:pt x="0" y="15288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78" tIns="120978" rIns="120978" bIns="120978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统一作业标准管理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58891" y="629691"/>
            <a:ext cx="231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27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08643" y="540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新建工程</a:t>
            </a: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70584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保存后检测表信息会保存在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里，下次打开会保留上次填写记录点击保存即可，第二天打开工程只需要修改有变化的地方即可（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每一天只会保存第一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条数据录入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时需谨慎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47112" y="0"/>
            <a:ext cx="4044888" cy="6750756"/>
            <a:chOff x="8147112" y="0"/>
            <a:chExt cx="4044888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7112" y="0"/>
              <a:ext cx="4044888" cy="6858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7908" y="571709"/>
              <a:ext cx="1361905" cy="30476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8903" y="1001681"/>
              <a:ext cx="3066667" cy="27619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77335" y="1382365"/>
              <a:ext cx="438095" cy="33333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2573" y="2272677"/>
              <a:ext cx="685714" cy="28571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82097" y="2719931"/>
              <a:ext cx="676190" cy="25714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67908" y="4268015"/>
              <a:ext cx="590476" cy="33333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90556" y="4717131"/>
              <a:ext cx="780952" cy="30476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20192" y="5048467"/>
              <a:ext cx="638095" cy="390476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90486" y="3544193"/>
              <a:ext cx="3019145" cy="21865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147112" y="553257"/>
            <a:ext cx="3943288" cy="1298121"/>
            <a:chOff x="8147112" y="553257"/>
            <a:chExt cx="3943288" cy="1298121"/>
          </a:xfrm>
        </p:grpSpPr>
        <p:sp>
          <p:nvSpPr>
            <p:cNvPr id="4" name="矩形 3"/>
            <p:cNvSpPr/>
            <p:nvPr/>
          </p:nvSpPr>
          <p:spPr>
            <a:xfrm>
              <a:off x="8147112" y="553257"/>
              <a:ext cx="3943288" cy="12981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753727" y="1372765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新建工程修改这些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47112" y="2272677"/>
            <a:ext cx="3762519" cy="809190"/>
            <a:chOff x="8147112" y="2272677"/>
            <a:chExt cx="3762519" cy="809190"/>
          </a:xfrm>
        </p:grpSpPr>
        <p:sp>
          <p:nvSpPr>
            <p:cNvPr id="7" name="矩形 6"/>
            <p:cNvSpPr/>
            <p:nvPr/>
          </p:nvSpPr>
          <p:spPr>
            <a:xfrm>
              <a:off x="8147112" y="2272677"/>
              <a:ext cx="3762519" cy="8091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9753727" y="2589912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更换仪器修改这些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169690" y="4601347"/>
            <a:ext cx="3292756" cy="837595"/>
            <a:chOff x="8169690" y="4601347"/>
            <a:chExt cx="3292756" cy="837595"/>
          </a:xfrm>
        </p:grpSpPr>
        <p:sp>
          <p:nvSpPr>
            <p:cNvPr id="20" name="矩形 19"/>
            <p:cNvSpPr/>
            <p:nvPr/>
          </p:nvSpPr>
          <p:spPr>
            <a:xfrm>
              <a:off x="8169690" y="4601347"/>
              <a:ext cx="3220799" cy="8375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9200288" y="4941093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更换辅助工修改这些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158401" y="5531555"/>
            <a:ext cx="3637940" cy="462845"/>
            <a:chOff x="8158401" y="5531555"/>
            <a:chExt cx="3637940" cy="462845"/>
          </a:xfrm>
        </p:grpSpPr>
        <p:sp>
          <p:nvSpPr>
            <p:cNvPr id="21" name="矩形 20"/>
            <p:cNvSpPr/>
            <p:nvPr/>
          </p:nvSpPr>
          <p:spPr>
            <a:xfrm>
              <a:off x="8158401" y="5531555"/>
              <a:ext cx="3637940" cy="4628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9638310" y="5594022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日期会自动更改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0486" y="3475437"/>
            <a:ext cx="2933333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08643" y="5400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新建工程</a:t>
            </a: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7058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工程完工后点击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导出数据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检测记录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表和原始记录一起导出，存放在工程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文件夹里。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8416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771" y="64008"/>
            <a:ext cx="4217672" cy="6789246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10087394" y="123832"/>
            <a:ext cx="2039069" cy="3932393"/>
            <a:chOff x="10133114" y="123832"/>
            <a:chExt cx="2039069" cy="3932393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3831" y="123832"/>
              <a:ext cx="1358352" cy="382551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3114" y="3580951"/>
              <a:ext cx="2038224" cy="475274"/>
            </a:xfrm>
            <a:prstGeom prst="rect">
              <a:avLst/>
            </a:prstGeom>
          </p:spPr>
        </p:pic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944" y="5032928"/>
            <a:ext cx="4228276" cy="18250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186" y="4326956"/>
            <a:ext cx="4961905" cy="2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72067" y="521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新建工程</a:t>
            </a:r>
          </a:p>
        </p:txBody>
      </p:sp>
      <p:sp>
        <p:nvSpPr>
          <p:cNvPr id="19" name="矩形 18"/>
          <p:cNvSpPr/>
          <p:nvPr/>
        </p:nvSpPr>
        <p:spPr>
          <a:xfrm>
            <a:off x="414769" y="1728217"/>
            <a:ext cx="36113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自动生成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出来的现场检测记录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点号栏：是根据当天第一个点号“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当天最后一个点号自动填写。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完成工作量栏：是根据当天管线探测或测量的长度自动统计。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47584" y="4830152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73" y="1045113"/>
            <a:ext cx="8165851" cy="57945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989572" y="1920240"/>
            <a:ext cx="8165852" cy="3142923"/>
            <a:chOff x="4026148" y="1938528"/>
            <a:chExt cx="8165852" cy="3142923"/>
          </a:xfrm>
        </p:grpSpPr>
        <p:sp>
          <p:nvSpPr>
            <p:cNvPr id="7" name="矩形 6"/>
            <p:cNvSpPr/>
            <p:nvPr/>
          </p:nvSpPr>
          <p:spPr>
            <a:xfrm>
              <a:off x="4343400" y="2880360"/>
              <a:ext cx="813816" cy="1371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026148" y="1938528"/>
              <a:ext cx="8165852" cy="3142923"/>
              <a:chOff x="4026148" y="1938528"/>
              <a:chExt cx="8165852" cy="3142923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026148" y="1938528"/>
                <a:ext cx="8034788" cy="79552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7224415" y="2880360"/>
                <a:ext cx="4967585" cy="13716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628548" y="4712119"/>
                <a:ext cx="31678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填表生成出来的数据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4138660" y="2815179"/>
            <a:ext cx="5937844" cy="1934129"/>
            <a:chOff x="4175236" y="2833467"/>
            <a:chExt cx="5937844" cy="1934129"/>
          </a:xfrm>
        </p:grpSpPr>
        <p:sp>
          <p:nvSpPr>
            <p:cNvPr id="10" name="矩形 9"/>
            <p:cNvSpPr/>
            <p:nvPr/>
          </p:nvSpPr>
          <p:spPr>
            <a:xfrm>
              <a:off x="5073791" y="2833467"/>
              <a:ext cx="2039112" cy="14356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175236" y="4398264"/>
              <a:ext cx="5937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根据当天生产的点号和管线长度自动生成出来的数据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12" y="2139696"/>
            <a:ext cx="744322" cy="1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47104" y="5287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打开工程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1" y="1736739"/>
            <a:ext cx="5077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点击工程列表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选择要打开已建好的工程文件。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75" y="4186130"/>
            <a:ext cx="4923297" cy="25786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486" y="78431"/>
            <a:ext cx="4849195" cy="40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5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91498" y="5109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打开工程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1" y="1736739"/>
            <a:ext cx="5077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由于新建时项目参数和底图数据已设置好，直接点击打开即可。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742" y="0"/>
            <a:ext cx="4207097" cy="6778101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0695" y="5912528"/>
            <a:ext cx="1614453" cy="7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67255" y="14202"/>
            <a:ext cx="12009764" cy="6858000"/>
            <a:chOff x="2534213" y="181881"/>
            <a:chExt cx="12009764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5297" y="181881"/>
              <a:ext cx="4268680" cy="6858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534213" y="2179720"/>
              <a:ext cx="699859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界面主要由：缩放移动功能、管类选取功能、添加和编辑点功能、添加和编辑线功能、按点号查询定位功能、线中加点功能、距离测量功能、测量收点功能、统计工作量功能、数据导出功能、数据导入功能组成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453483" y="62143"/>
            <a:ext cx="3748488" cy="6736989"/>
            <a:chOff x="2467608" y="41670"/>
            <a:chExt cx="3748488" cy="673698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7608" y="1185014"/>
              <a:ext cx="3038787" cy="5593645"/>
            </a:xfrm>
            <a:prstGeom prst="rect">
              <a:avLst/>
            </a:prstGeom>
          </p:spPr>
        </p:pic>
        <p:grpSp>
          <p:nvGrpSpPr>
            <p:cNvPr id="42" name="组合 41"/>
            <p:cNvGrpSpPr/>
            <p:nvPr/>
          </p:nvGrpSpPr>
          <p:grpSpPr>
            <a:xfrm>
              <a:off x="4050937" y="41670"/>
              <a:ext cx="2165159" cy="4432407"/>
              <a:chOff x="10040644" y="46216"/>
              <a:chExt cx="2165159" cy="4432407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22586" y="46216"/>
                <a:ext cx="1456439" cy="403322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0644" y="4033085"/>
                <a:ext cx="2165159" cy="445538"/>
              </a:xfrm>
              <a:prstGeom prst="rect">
                <a:avLst/>
              </a:prstGeom>
            </p:spPr>
          </p:pic>
        </p:grpSp>
      </p:grpSp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67075" y="5443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界面介绍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5753" y="70500"/>
            <a:ext cx="2037121" cy="87949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761370" y="83098"/>
            <a:ext cx="2396020" cy="1329429"/>
            <a:chOff x="9802121" y="64365"/>
            <a:chExt cx="2396020" cy="132942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35227" y="64365"/>
              <a:ext cx="1562914" cy="38517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02121" y="908349"/>
              <a:ext cx="2388699" cy="48544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7907995" y="79669"/>
            <a:ext cx="4260988" cy="6768224"/>
            <a:chOff x="7957652" y="64365"/>
            <a:chExt cx="4260988" cy="676822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47885" y="64365"/>
              <a:ext cx="1070414" cy="39198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02121" y="1370594"/>
              <a:ext cx="2416519" cy="45406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57652" y="5171060"/>
              <a:ext cx="4242046" cy="1661529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0162" y="61061"/>
            <a:ext cx="1722529" cy="6777954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0304404" y="61913"/>
            <a:ext cx="1855672" cy="2229798"/>
            <a:chOff x="10350921" y="47849"/>
            <a:chExt cx="1855672" cy="222979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50921" y="1796825"/>
              <a:ext cx="1855672" cy="48082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25931" y="47849"/>
              <a:ext cx="1170877" cy="410567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7901445" y="76149"/>
            <a:ext cx="4257818" cy="6769833"/>
            <a:chOff x="7952292" y="73834"/>
            <a:chExt cx="4257818" cy="6769833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48413" y="73834"/>
              <a:ext cx="1542405" cy="39903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342043" y="2253849"/>
              <a:ext cx="1868067" cy="457787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52292" y="5171060"/>
              <a:ext cx="4245849" cy="167260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7896372" y="67818"/>
            <a:ext cx="4289525" cy="6792824"/>
            <a:chOff x="1752662" y="42645"/>
            <a:chExt cx="4289525" cy="6792824"/>
          </a:xfrm>
        </p:grpSpPr>
        <p:grpSp>
          <p:nvGrpSpPr>
            <p:cNvPr id="30" name="组合 29"/>
            <p:cNvGrpSpPr/>
            <p:nvPr/>
          </p:nvGrpSpPr>
          <p:grpSpPr>
            <a:xfrm>
              <a:off x="3997467" y="42645"/>
              <a:ext cx="2044720" cy="3099449"/>
              <a:chOff x="10181519" y="46347"/>
              <a:chExt cx="2044720" cy="3099449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55539" y="46347"/>
                <a:ext cx="1035006" cy="421670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81519" y="2724824"/>
                <a:ext cx="2044720" cy="420972"/>
              </a:xfrm>
              <a:prstGeom prst="rect">
                <a:avLst/>
              </a:prstGeom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752662" y="5110943"/>
              <a:ext cx="4253831" cy="1724526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7907995" y="61227"/>
            <a:ext cx="4285276" cy="6798574"/>
            <a:chOff x="7922503" y="41670"/>
            <a:chExt cx="4285276" cy="6798574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820560" y="41670"/>
              <a:ext cx="1369928" cy="423293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960745" y="3115698"/>
              <a:ext cx="2243084" cy="517635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922503" y="5139858"/>
              <a:ext cx="4285276" cy="170038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7905402" y="83868"/>
            <a:ext cx="4279413" cy="6793128"/>
            <a:chOff x="7920284" y="64872"/>
            <a:chExt cx="4279413" cy="679312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821260" y="64872"/>
              <a:ext cx="1374780" cy="386425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32311" y="3557001"/>
              <a:ext cx="2062874" cy="480087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920284" y="5014446"/>
              <a:ext cx="4279413" cy="1843554"/>
            </a:xfrm>
            <a:prstGeom prst="rect">
              <a:avLst/>
            </a:prstGeom>
          </p:spPr>
        </p:pic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212744" y="5695009"/>
            <a:ext cx="1947567" cy="11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38500" y="534822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1" y="1736739"/>
            <a:ext cx="6971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放大图形：两手指同时按住要放大的地方往外滑动（方向任意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）图面放大或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点击右下角➕键放大。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85" y="133165"/>
            <a:ext cx="3864688" cy="67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2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38500" y="534822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7220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缩小图形：两手指同时按住要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的地方往内滑动（方向任意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）图面缩小或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下角 ━ 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672" y="68009"/>
            <a:ext cx="3828414" cy="67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38500" y="506247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1" y="1736739"/>
            <a:ext cx="5611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移动：手指按住屏幕，往任意方向滑动。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15" y="1007116"/>
            <a:ext cx="4329180" cy="57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9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95650" y="525297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en-US" altLang="zh-CN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2548" y="1626112"/>
            <a:ext cx="33702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定位：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没有切片底图，直接使用谷歌地图的工程才能使用此功能。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点击屏幕左下角定位图标即自动定位到你所在的位置上。可以把卫星图切换成二维地图：点击地图切换按钮即自动切换成二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维地图。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765" y="1510527"/>
            <a:ext cx="2696691" cy="44896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28" y="1503946"/>
            <a:ext cx="2723961" cy="45025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342" y="1503946"/>
            <a:ext cx="2886858" cy="45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2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kern="0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r>
                <a:rPr lang="zh-CN" altLang="en-US" sz="3200" b="1" kern="0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作业</a:t>
              </a: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优势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&amp;</a:t>
              </a: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劣势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flipH="1">
            <a:off x="6192732" y="629691"/>
            <a:ext cx="91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276475" y="2038350"/>
            <a:ext cx="8228734" cy="985650"/>
          </a:xfrm>
          <a:custGeom>
            <a:avLst/>
            <a:gdLst>
              <a:gd name="connsiteX0" fmla="*/ 0 w 7915275"/>
              <a:gd name="connsiteY0" fmla="*/ 194809 h 1168830"/>
              <a:gd name="connsiteX1" fmla="*/ 194809 w 7915275"/>
              <a:gd name="connsiteY1" fmla="*/ 0 h 1168830"/>
              <a:gd name="connsiteX2" fmla="*/ 7720466 w 7915275"/>
              <a:gd name="connsiteY2" fmla="*/ 0 h 1168830"/>
              <a:gd name="connsiteX3" fmla="*/ 7915275 w 7915275"/>
              <a:gd name="connsiteY3" fmla="*/ 194809 h 1168830"/>
              <a:gd name="connsiteX4" fmla="*/ 7915275 w 7915275"/>
              <a:gd name="connsiteY4" fmla="*/ 974021 h 1168830"/>
              <a:gd name="connsiteX5" fmla="*/ 7720466 w 7915275"/>
              <a:gd name="connsiteY5" fmla="*/ 1168830 h 1168830"/>
              <a:gd name="connsiteX6" fmla="*/ 194809 w 7915275"/>
              <a:gd name="connsiteY6" fmla="*/ 1168830 h 1168830"/>
              <a:gd name="connsiteX7" fmla="*/ 0 w 7915275"/>
              <a:gd name="connsiteY7" fmla="*/ 974021 h 1168830"/>
              <a:gd name="connsiteX8" fmla="*/ 0 w 7915275"/>
              <a:gd name="connsiteY8" fmla="*/ 194809 h 11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15275" h="1168830">
                <a:moveTo>
                  <a:pt x="0" y="194809"/>
                </a:moveTo>
                <a:cubicBezTo>
                  <a:pt x="0" y="87219"/>
                  <a:pt x="87219" y="0"/>
                  <a:pt x="194809" y="0"/>
                </a:cubicBezTo>
                <a:lnTo>
                  <a:pt x="7720466" y="0"/>
                </a:lnTo>
                <a:cubicBezTo>
                  <a:pt x="7828056" y="0"/>
                  <a:pt x="7915275" y="87219"/>
                  <a:pt x="7915275" y="194809"/>
                </a:cubicBezTo>
                <a:lnTo>
                  <a:pt x="7915275" y="974021"/>
                </a:lnTo>
                <a:cubicBezTo>
                  <a:pt x="7915275" y="1081611"/>
                  <a:pt x="7828056" y="1168830"/>
                  <a:pt x="7720466" y="1168830"/>
                </a:cubicBezTo>
                <a:lnTo>
                  <a:pt x="194809" y="1168830"/>
                </a:lnTo>
                <a:cubicBezTo>
                  <a:pt x="87219" y="1168830"/>
                  <a:pt x="0" y="1081611"/>
                  <a:pt x="0" y="974021"/>
                </a:cubicBezTo>
                <a:lnTo>
                  <a:pt x="0" y="1948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928" tIns="159928" rIns="159928" bIns="159928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</a:t>
            </a:r>
            <a:r>
              <a:rPr lang="zh-CN" sz="27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zh-CN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，手机</a:t>
            </a:r>
            <a:r>
              <a:rPr lang="zh-CN" altLang="en-US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或平板配置越高操作越流畅</a:t>
            </a:r>
            <a:endParaRPr lang="zh-CN" sz="27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276475" y="3257550"/>
            <a:ext cx="8228734" cy="1004330"/>
          </a:xfrm>
          <a:custGeom>
            <a:avLst/>
            <a:gdLst>
              <a:gd name="connsiteX0" fmla="*/ 0 w 7915275"/>
              <a:gd name="connsiteY0" fmla="*/ 194809 h 1168830"/>
              <a:gd name="connsiteX1" fmla="*/ 194809 w 7915275"/>
              <a:gd name="connsiteY1" fmla="*/ 0 h 1168830"/>
              <a:gd name="connsiteX2" fmla="*/ 7720466 w 7915275"/>
              <a:gd name="connsiteY2" fmla="*/ 0 h 1168830"/>
              <a:gd name="connsiteX3" fmla="*/ 7915275 w 7915275"/>
              <a:gd name="connsiteY3" fmla="*/ 194809 h 1168830"/>
              <a:gd name="connsiteX4" fmla="*/ 7915275 w 7915275"/>
              <a:gd name="connsiteY4" fmla="*/ 974021 h 1168830"/>
              <a:gd name="connsiteX5" fmla="*/ 7720466 w 7915275"/>
              <a:gd name="connsiteY5" fmla="*/ 1168830 h 1168830"/>
              <a:gd name="connsiteX6" fmla="*/ 194809 w 7915275"/>
              <a:gd name="connsiteY6" fmla="*/ 1168830 h 1168830"/>
              <a:gd name="connsiteX7" fmla="*/ 0 w 7915275"/>
              <a:gd name="connsiteY7" fmla="*/ 974021 h 1168830"/>
              <a:gd name="connsiteX8" fmla="*/ 0 w 7915275"/>
              <a:gd name="connsiteY8" fmla="*/ 194809 h 11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15275" h="1168830">
                <a:moveTo>
                  <a:pt x="0" y="194809"/>
                </a:moveTo>
                <a:cubicBezTo>
                  <a:pt x="0" y="87219"/>
                  <a:pt x="87219" y="0"/>
                  <a:pt x="194809" y="0"/>
                </a:cubicBezTo>
                <a:lnTo>
                  <a:pt x="7720466" y="0"/>
                </a:lnTo>
                <a:cubicBezTo>
                  <a:pt x="7828056" y="0"/>
                  <a:pt x="7915275" y="87219"/>
                  <a:pt x="7915275" y="194809"/>
                </a:cubicBezTo>
                <a:lnTo>
                  <a:pt x="7915275" y="974021"/>
                </a:lnTo>
                <a:cubicBezTo>
                  <a:pt x="7915275" y="1081611"/>
                  <a:pt x="7828056" y="1168830"/>
                  <a:pt x="7720466" y="1168830"/>
                </a:cubicBezTo>
                <a:lnTo>
                  <a:pt x="194809" y="1168830"/>
                </a:lnTo>
                <a:cubicBezTo>
                  <a:pt x="87219" y="1168830"/>
                  <a:pt x="0" y="1081611"/>
                  <a:pt x="0" y="974021"/>
                </a:cubicBezTo>
                <a:lnTo>
                  <a:pt x="0" y="1948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275475"/>
              <a:satOff val="-1145"/>
              <a:lumOff val="-1765"/>
              <a:alphaOff val="0"/>
            </a:schemeClr>
          </a:fillRef>
          <a:effectRef idx="0">
            <a:schemeClr val="accent4">
              <a:hueOff val="1275475"/>
              <a:satOff val="-1145"/>
              <a:lumOff val="-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928" tIns="159928" rIns="159928" bIns="159928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7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装配</a:t>
            </a:r>
            <a:r>
              <a:rPr lang="zh-CN" altLang="en-US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消耗</a:t>
            </a:r>
            <a:r>
              <a:rPr lang="zh-CN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成本，</a:t>
            </a:r>
            <a:r>
              <a:rPr lang="zh-CN" altLang="en-US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预防设备断电风险</a:t>
            </a:r>
            <a:endParaRPr lang="zh-CN" sz="27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2276475" y="4495430"/>
            <a:ext cx="8228734" cy="1021750"/>
          </a:xfrm>
          <a:custGeom>
            <a:avLst/>
            <a:gdLst>
              <a:gd name="connsiteX0" fmla="*/ 0 w 7915275"/>
              <a:gd name="connsiteY0" fmla="*/ 194809 h 1168830"/>
              <a:gd name="connsiteX1" fmla="*/ 194809 w 7915275"/>
              <a:gd name="connsiteY1" fmla="*/ 0 h 1168830"/>
              <a:gd name="connsiteX2" fmla="*/ 7720466 w 7915275"/>
              <a:gd name="connsiteY2" fmla="*/ 0 h 1168830"/>
              <a:gd name="connsiteX3" fmla="*/ 7915275 w 7915275"/>
              <a:gd name="connsiteY3" fmla="*/ 194809 h 1168830"/>
              <a:gd name="connsiteX4" fmla="*/ 7915275 w 7915275"/>
              <a:gd name="connsiteY4" fmla="*/ 974021 h 1168830"/>
              <a:gd name="connsiteX5" fmla="*/ 7720466 w 7915275"/>
              <a:gd name="connsiteY5" fmla="*/ 1168830 h 1168830"/>
              <a:gd name="connsiteX6" fmla="*/ 194809 w 7915275"/>
              <a:gd name="connsiteY6" fmla="*/ 1168830 h 1168830"/>
              <a:gd name="connsiteX7" fmla="*/ 0 w 7915275"/>
              <a:gd name="connsiteY7" fmla="*/ 974021 h 1168830"/>
              <a:gd name="connsiteX8" fmla="*/ 0 w 7915275"/>
              <a:gd name="connsiteY8" fmla="*/ 194809 h 11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15275" h="1168830">
                <a:moveTo>
                  <a:pt x="0" y="194809"/>
                </a:moveTo>
                <a:cubicBezTo>
                  <a:pt x="0" y="87219"/>
                  <a:pt x="87219" y="0"/>
                  <a:pt x="194809" y="0"/>
                </a:cubicBezTo>
                <a:lnTo>
                  <a:pt x="7720466" y="0"/>
                </a:lnTo>
                <a:cubicBezTo>
                  <a:pt x="7828056" y="0"/>
                  <a:pt x="7915275" y="87219"/>
                  <a:pt x="7915275" y="194809"/>
                </a:cubicBezTo>
                <a:lnTo>
                  <a:pt x="7915275" y="974021"/>
                </a:lnTo>
                <a:cubicBezTo>
                  <a:pt x="7915275" y="1081611"/>
                  <a:pt x="7828056" y="1168830"/>
                  <a:pt x="7720466" y="1168830"/>
                </a:cubicBezTo>
                <a:lnTo>
                  <a:pt x="194809" y="1168830"/>
                </a:lnTo>
                <a:cubicBezTo>
                  <a:pt x="87219" y="1168830"/>
                  <a:pt x="0" y="1081611"/>
                  <a:pt x="0" y="974021"/>
                </a:cubicBezTo>
                <a:lnTo>
                  <a:pt x="0" y="1948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550949"/>
              <a:satOff val="-2290"/>
              <a:lumOff val="-3530"/>
              <a:alphaOff val="0"/>
            </a:schemeClr>
          </a:fillRef>
          <a:effectRef idx="0">
            <a:schemeClr val="accent4">
              <a:hueOff val="2550949"/>
              <a:satOff val="-2290"/>
              <a:lumOff val="-35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928" tIns="159928" rIns="159928" bIns="159928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7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zh-CN" altLang="en-US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sz="2700" kern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endParaRPr lang="zh-CN" sz="27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48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35" y="955798"/>
            <a:ext cx="5238095" cy="5885714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64078" y="4967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添加管点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90559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1" y="1736739"/>
            <a:ext cx="62361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点表线表编辑器里带红色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号的为常规工程必填项作业时请注意！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、添加管线点功能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先选择要添加管线管类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点击右侧“点”图标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点击要添加管线点的位置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弹出属性对话框。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878" y="4596621"/>
            <a:ext cx="3571429" cy="18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782" y="994254"/>
            <a:ext cx="1371429" cy="58571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010" y="1308175"/>
            <a:ext cx="3714286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4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95650" y="5252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9341" y="1489396"/>
            <a:ext cx="73358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弹出属性框填写属性：加点对话框主要由物探点号、点号后缀、点特征、附属物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选择井时会弹出井属性对话框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、管点备注、拍照、导入上一个点号属性、移动、保存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（管点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状态、高程、管偏、道路名称、疑难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问题不是必填项）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620" y="0"/>
            <a:ext cx="4061855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095770" y="668562"/>
            <a:ext cx="4071380" cy="664938"/>
            <a:chOff x="8095770" y="668562"/>
            <a:chExt cx="4071380" cy="664938"/>
          </a:xfrm>
        </p:grpSpPr>
        <p:sp>
          <p:nvSpPr>
            <p:cNvPr id="6" name="矩形 5"/>
            <p:cNvSpPr/>
            <p:nvPr/>
          </p:nvSpPr>
          <p:spPr>
            <a:xfrm>
              <a:off x="10131460" y="986962"/>
              <a:ext cx="1850990" cy="34653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095770" y="668562"/>
              <a:ext cx="40713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附属物选择明显点时会弹出井属性编辑框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62366" y="3569"/>
            <a:ext cx="4041913" cy="6858000"/>
            <a:chOff x="2045326" y="16239"/>
            <a:chExt cx="4041913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5326" y="16239"/>
              <a:ext cx="4041913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2141162" y="1333165"/>
              <a:ext cx="3850239" cy="14382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521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75616" y="5589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添加管点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14770" y="0"/>
            <a:ext cx="11762066" cy="6858000"/>
            <a:chOff x="414770" y="0"/>
            <a:chExt cx="11762066" cy="6858000"/>
          </a:xfrm>
        </p:grpSpPr>
        <p:sp>
          <p:nvSpPr>
            <p:cNvPr id="19" name="矩形 18"/>
            <p:cNvSpPr/>
            <p:nvPr/>
          </p:nvSpPr>
          <p:spPr>
            <a:xfrm>
              <a:off x="414770" y="1736739"/>
              <a:ext cx="5463515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物探点号自动生成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（新建项目参数设置好了）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也可以手动填写。点号后缀：在物探点号右侧下拉菜单可以选择后缀，选中后缀后在物探点号后面会自动添加字母，在备注栏会自动填写当前选择后缀的文字说明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（如果是正常则不会加字母和文字说明）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，如果还要继续添加备注可以通过下拉菜单选择或手动输入。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0010" y="0"/>
              <a:ext cx="4106826" cy="68580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992" y="709179"/>
            <a:ext cx="658847" cy="4329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838" y="872388"/>
            <a:ext cx="1351108" cy="362414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9113296" y="932295"/>
            <a:ext cx="2181170" cy="3373376"/>
            <a:chOff x="9113296" y="932295"/>
            <a:chExt cx="2181170" cy="337337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39930" y="932295"/>
              <a:ext cx="581118" cy="26876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13514" y="962784"/>
              <a:ext cx="580952" cy="25714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13296" y="3919739"/>
              <a:ext cx="685225" cy="385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3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29346" y="5198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14770" y="27799"/>
            <a:ext cx="11743254" cy="6830201"/>
            <a:chOff x="414770" y="27799"/>
            <a:chExt cx="11743254" cy="6830201"/>
          </a:xfrm>
        </p:grpSpPr>
        <p:sp>
          <p:nvSpPr>
            <p:cNvPr id="19" name="矩形 18"/>
            <p:cNvSpPr/>
            <p:nvPr/>
          </p:nvSpPr>
          <p:spPr>
            <a:xfrm>
              <a:off x="414770" y="1736738"/>
              <a:ext cx="722002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点特征栏右侧下拉菜单选取点特征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新建工程已经设置好模式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附属物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栏右侧下拉菜单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选取附属物。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6711" y="27799"/>
              <a:ext cx="4101313" cy="6830201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591" y="1248199"/>
            <a:ext cx="615290" cy="3941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5768" y="1256655"/>
            <a:ext cx="777420" cy="371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1083" y="1337244"/>
            <a:ext cx="781831" cy="31193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0791" y="1323297"/>
            <a:ext cx="664196" cy="5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8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43701" y="5277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69700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所有管类的附属物栏选择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井类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明显点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，面板会自动显示井属性的动态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板栏，非井类附属物则不会显示动态面板栏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（面板有窨井规格、窨井深度、窨井水深、窨井淤泥、井盖材质、井盖规格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根据需要填写）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15" y="0"/>
            <a:ext cx="4047619" cy="67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007" y="-14091"/>
            <a:ext cx="4056578" cy="67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05175" y="5252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54635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管点备注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栏右侧下拉菜单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选取管点备注，同时出现多个备注可以多次选择备注栏会自动累加已“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”隔开，要是出现备注栏里没有的备注也可以通过手工填写。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5" y="1897559"/>
            <a:ext cx="6253895" cy="48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57550" y="5348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73619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拍照：点击图片按钮进入拍照模式进行拍照，对焦点击拍照按钮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确定拍照相片或重拍相片。启动后相片显示在拍照按钮旁边，保存好的相片名以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点号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，可以多拍相片命名自动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，也可以点击相片放大查看相片，相片存放在管调通的工程数据文件夹里。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500" y="45878"/>
            <a:ext cx="3679787" cy="21477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500" y="2278253"/>
            <a:ext cx="3679787" cy="13468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502" y="3633854"/>
            <a:ext cx="3769498" cy="14207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6250" y="5073195"/>
            <a:ext cx="2930877" cy="176990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336248" y="4888905"/>
            <a:ext cx="7810641" cy="1904762"/>
            <a:chOff x="1336248" y="4888905"/>
            <a:chExt cx="7810641" cy="190476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6413" y="5107953"/>
              <a:ext cx="4390476" cy="168571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6248" y="4888905"/>
              <a:ext cx="3361905" cy="19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1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48025" y="5443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0380" y="1415120"/>
            <a:ext cx="76694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填写需要管线点属性后，点击保存即添加点完成。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添加下一个点有需要时可以导入上一个点的属性点击左下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角“导入上一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个”。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2685116"/>
            <a:ext cx="4174625" cy="41218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879" y="198278"/>
            <a:ext cx="3997825" cy="66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66193" y="5454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编辑管点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1" y="1736739"/>
            <a:ext cx="5077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、编辑点功能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点击已添加的管线点。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05" y="1157945"/>
            <a:ext cx="6145288" cy="56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66193" y="543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编辑管点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6314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弹出编辑点对话框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编辑点的框跟添加点的编辑框不同，底部增加删除和移动按钮。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53194"/>
            <a:ext cx="4095750" cy="678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5400000">
            <a:off x="3787380" y="-245149"/>
            <a:ext cx="4788608" cy="5532908"/>
            <a:chOff x="1385458" y="991717"/>
            <a:chExt cx="3799418" cy="4389967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4D3B9094-1BAC-43B0-819B-DB0E370D3645}"/>
                </a:ext>
              </a:extLst>
            </p:cNvPr>
            <p:cNvGrpSpPr/>
            <p:nvPr/>
          </p:nvGrpSpPr>
          <p:grpSpPr>
            <a:xfrm>
              <a:off x="1385458" y="991717"/>
              <a:ext cx="3799418" cy="4389967"/>
              <a:chOff x="1039093" y="743787"/>
              <a:chExt cx="2849563" cy="3292475"/>
            </a:xfrm>
          </p:grpSpPr>
          <p:sp>
            <p:nvSpPr>
              <p:cNvPr id="7" name="Freeform 52">
                <a:extLst>
                  <a:ext uri="{FF2B5EF4-FFF2-40B4-BE49-F238E27FC236}">
                    <a16:creationId xmlns="" xmlns:a16="http://schemas.microsoft.com/office/drawing/2014/main" id="{BBB432FE-3DD4-42FD-B57B-52177EB6E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093" y="1567699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Freeform 54">
                <a:extLst>
                  <a:ext uri="{FF2B5EF4-FFF2-40B4-BE49-F238E27FC236}">
                    <a16:creationId xmlns="" xmlns:a16="http://schemas.microsoft.com/office/drawing/2014/main" id="{7100CCB8-E643-48AC-A590-D2F3A6C3B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743787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Freeform 58">
                <a:extLst>
                  <a:ext uri="{FF2B5EF4-FFF2-40B4-BE49-F238E27FC236}">
                    <a16:creationId xmlns="" xmlns:a16="http://schemas.microsoft.com/office/drawing/2014/main" id="{6F725922-1C40-4565-8C67-6F0B6D517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418" y="2391612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73">
                <a:extLst>
                  <a:ext uri="{FF2B5EF4-FFF2-40B4-BE49-F238E27FC236}">
                    <a16:creationId xmlns="" xmlns:a16="http://schemas.microsoft.com/office/drawing/2014/main" id="{09E69AF2-8C8B-4E01-86A5-13C841D50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656" y="1183524"/>
                <a:ext cx="2413000" cy="2414588"/>
              </a:xfrm>
              <a:custGeom>
                <a:avLst/>
                <a:gdLst>
                  <a:gd name="T0" fmla="*/ 1520 w 1520"/>
                  <a:gd name="T1" fmla="*/ 761 h 1521"/>
                  <a:gd name="T2" fmla="*/ 760 w 1520"/>
                  <a:gd name="T3" fmla="*/ 1521 h 1521"/>
                  <a:gd name="T4" fmla="*/ 0 w 1520"/>
                  <a:gd name="T5" fmla="*/ 761 h 1521"/>
                  <a:gd name="T6" fmla="*/ 760 w 1520"/>
                  <a:gd name="T7" fmla="*/ 0 h 1521"/>
                  <a:gd name="T8" fmla="*/ 1520 w 1520"/>
                  <a:gd name="T9" fmla="*/ 761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0" h="1521">
                    <a:moveTo>
                      <a:pt x="1520" y="761"/>
                    </a:moveTo>
                    <a:lnTo>
                      <a:pt x="760" y="1521"/>
                    </a:lnTo>
                    <a:lnTo>
                      <a:pt x="0" y="761"/>
                    </a:lnTo>
                    <a:lnTo>
                      <a:pt x="760" y="0"/>
                    </a:lnTo>
                    <a:lnTo>
                      <a:pt x="1520" y="7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42148F50-8EB9-4D0B-BCDA-792820FCA5C7}"/>
                </a:ext>
              </a:extLst>
            </p:cNvPr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5" name="TextBox 7">
                <a:extLst>
                  <a:ext uri="{FF2B5EF4-FFF2-40B4-BE49-F238E27FC236}">
                    <a16:creationId xmlns="" xmlns:a16="http://schemas.microsoft.com/office/drawing/2014/main" id="{B5344690-EA46-4279-8869-1E0875E05AFA}"/>
                  </a:ext>
                </a:extLst>
              </p:cNvPr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1219170"/>
                <a:r>
                  <a:rPr lang="en-US" altLang="zh-CN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ctr" defTabSz="1219170"/>
                <a:r>
                  <a:rPr lang="zh-CN" altLang="en-US" sz="5333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第二部分</a:t>
                </a:r>
                <a:endParaRPr lang="zh-CN" altLang="en-US" sz="5333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E450E6C3-29A0-46C6-9E0B-7831B526E39C}"/>
              </a:ext>
            </a:extLst>
          </p:cNvPr>
          <p:cNvSpPr/>
          <p:nvPr/>
        </p:nvSpPr>
        <p:spPr>
          <a:xfrm>
            <a:off x="2646628" y="5191928"/>
            <a:ext cx="72847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超图软件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申请配置许可文件</a:t>
            </a:r>
            <a:endParaRPr lang="zh-CN" altLang="en-US" sz="4400" b="1" spc="3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10261014" y="873276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10767978" y="394304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608519" y="6192575"/>
            <a:ext cx="1735506" cy="1732831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210830" y="969661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17794" y="49068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60">
            <a:extLst>
              <a:ext uri="{FF2B5EF4-FFF2-40B4-BE49-F238E27FC236}">
                <a16:creationId xmlns="" xmlns:a16="http://schemas.microsoft.com/office/drawing/2014/main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0" y="5869518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2006557" y="2275267"/>
            <a:ext cx="457243" cy="456538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74">
            <a:extLst>
              <a:ext uri="{FF2B5EF4-FFF2-40B4-BE49-F238E27FC236}">
                <a16:creationId xmlns="" xmlns:a16="http://schemas.microsoft.com/office/drawing/2014/main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9931357" y="5191928"/>
            <a:ext cx="457243" cy="456538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01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"/>
                            </p:stCondLst>
                            <p:childTnLst>
                              <p:par>
                                <p:cTn id="6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620" y="0"/>
            <a:ext cx="3648989" cy="4923412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48025" y="5348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编辑管点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76889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移动：主要是移动管线点位置，移动时线也会跟随移动。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“点”按钮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点击要移动的管线点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弹出对话框点击移动按钮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在手机界面点击要移动的位置即移动完毕。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281" y="3534598"/>
            <a:ext cx="3013400" cy="1313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354" y="5087601"/>
            <a:ext cx="3659255" cy="16671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834" y="5077098"/>
            <a:ext cx="2041896" cy="16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28975" y="5348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编辑管点</a:t>
            </a:r>
          </a:p>
        </p:txBody>
      </p:sp>
      <p:sp>
        <p:nvSpPr>
          <p:cNvPr id="19" name="矩形 18"/>
          <p:cNvSpPr/>
          <p:nvPr/>
        </p:nvSpPr>
        <p:spPr>
          <a:xfrm>
            <a:off x="414770" y="1736739"/>
            <a:ext cx="63900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删除：是指将废弃的数据从数据库中删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点击“点”按钮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要删除的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点即删除完毕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删除点同时会将连接该点的所有线数据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删，删除时请注意）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10" y="3167900"/>
            <a:ext cx="3723809" cy="16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810" y="4786948"/>
            <a:ext cx="3529515" cy="20046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810" y="63138"/>
            <a:ext cx="4276190" cy="3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9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67075" y="5252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6273" y="1736739"/>
            <a:ext cx="65526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管线线功能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“线”图标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选择要添加管线的起点方向点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再选终点方向点。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58" y="100406"/>
            <a:ext cx="4716137" cy="64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43275" y="5454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添加管线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6274" y="1736738"/>
            <a:ext cx="75314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弹出线编辑框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填写调查的属性点击保存即添加完毕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（添加好的管线上可以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显示部分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管线参数，根据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管线长度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显示或过滤显示）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905" y="5215569"/>
            <a:ext cx="4653096" cy="15852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17" y="38100"/>
            <a:ext cx="401884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72117" y="5347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6274" y="1736739"/>
            <a:ext cx="6661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如果带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号的必填项没填会弹出提示，要注意看是否有提示。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452" y="97654"/>
            <a:ext cx="3974925" cy="67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42" y="1119746"/>
            <a:ext cx="4030327" cy="5684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105" y="2685709"/>
            <a:ext cx="3869770" cy="512052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76014" y="5745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添加管线</a:t>
            </a:r>
          </a:p>
        </p:txBody>
      </p:sp>
      <p:sp>
        <p:nvSpPr>
          <p:cNvPr id="19" name="矩形 18"/>
          <p:cNvSpPr/>
          <p:nvPr/>
        </p:nvSpPr>
        <p:spPr>
          <a:xfrm>
            <a:off x="416273" y="1736739"/>
            <a:ext cx="67755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要连续添加线时点选的起点位置很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重要。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如图所示要添加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Li11-Li12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线段，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❶选择已有连线端作为起点，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Li11-Li12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此时会自动读取上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一段管的所有属性，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深度会自动读取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已有端的深度如图所示。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803" y="33527"/>
            <a:ext cx="4621197" cy="108621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7458076" y="2848625"/>
            <a:ext cx="4733926" cy="3799825"/>
            <a:chOff x="7146999" y="2634607"/>
            <a:chExt cx="5045002" cy="4013843"/>
          </a:xfrm>
        </p:grpSpPr>
        <p:grpSp>
          <p:nvGrpSpPr>
            <p:cNvPr id="22" name="组合 21"/>
            <p:cNvGrpSpPr/>
            <p:nvPr/>
          </p:nvGrpSpPr>
          <p:grpSpPr>
            <a:xfrm>
              <a:off x="8810625" y="2634607"/>
              <a:ext cx="2400300" cy="4013843"/>
              <a:chOff x="8810625" y="2634607"/>
              <a:chExt cx="2400300" cy="4013843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9086850" y="4171950"/>
                <a:ext cx="495300" cy="2667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591800" y="4171950"/>
                <a:ext cx="447675" cy="2667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8810625" y="4821086"/>
                <a:ext cx="495300" cy="2667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810625" y="5364243"/>
                <a:ext cx="495300" cy="2667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715625" y="4821086"/>
                <a:ext cx="495300" cy="2667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9582150" y="6381750"/>
                <a:ext cx="495300" cy="2667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8873455" y="2634607"/>
                <a:ext cx="495300" cy="2667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7146999" y="3429000"/>
              <a:ext cx="5045002" cy="390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红框内的属性是捕捉上一条管线属性得来的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42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58186" y="5354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6273" y="1736739"/>
            <a:ext cx="67755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❷如果已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Li12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作为起点端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Li12-Li11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，则读取不到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Li11-Li10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的属性，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Li11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的深度和其它属性都读取不到，属性表为空需要手动输入，如图所示。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如果相同属性添加线采用第一种方法。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如果属性不同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线采用第二种方法。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60" y="268657"/>
            <a:ext cx="4671960" cy="109815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867" y="1504950"/>
            <a:ext cx="4815083" cy="50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849" y="0"/>
            <a:ext cx="4021923" cy="6858000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57550" y="5443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1258" y="1736738"/>
            <a:ext cx="7431458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线编辑器介绍：线编辑器主要由固定面板和动态面板组成。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固定面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板：所有管类都会出现的面板，由管线点号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（起点）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、连接点号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（终点）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、起终点调换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（相关属性跟着调换）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、起点深度、终点深度、管段长度、深度差值、 埋设方式、管线材料、管径、管线状态、管道压力、权属单位、管线备注、疑难问题组成。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161849" y="544347"/>
            <a:ext cx="3953951" cy="6313653"/>
            <a:chOff x="8161849" y="544347"/>
            <a:chExt cx="3953951" cy="6313653"/>
          </a:xfrm>
        </p:grpSpPr>
        <p:sp>
          <p:nvSpPr>
            <p:cNvPr id="6" name="矩形 5"/>
            <p:cNvSpPr/>
            <p:nvPr/>
          </p:nvSpPr>
          <p:spPr>
            <a:xfrm>
              <a:off x="8161849" y="544347"/>
              <a:ext cx="3944426" cy="23988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161849" y="4848440"/>
              <a:ext cx="3953951" cy="20095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618812" y="1006012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固定面板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431215" y="5483887"/>
              <a:ext cx="180855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固定面板</a:t>
              </a:r>
              <a:endParaRPr lang="zh-CN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3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89160" y="4951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添加管线</a:t>
            </a:r>
          </a:p>
        </p:txBody>
      </p:sp>
      <p:sp>
        <p:nvSpPr>
          <p:cNvPr id="19" name="矩形 18"/>
          <p:cNvSpPr/>
          <p:nvPr/>
        </p:nvSpPr>
        <p:spPr>
          <a:xfrm>
            <a:off x="261258" y="1736739"/>
            <a:ext cx="7445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板：只有在管线种类为线类的管线才会出现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（例如：电信、电力、路灯之类）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，在管线种类为管道类的管线则不会出现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（例如：给水、排水、煤气、工业类）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849" y="0"/>
            <a:ext cx="4021923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201025" y="2981325"/>
            <a:ext cx="3924300" cy="1800225"/>
            <a:chOff x="8201025" y="2981325"/>
            <a:chExt cx="3924300" cy="1800225"/>
          </a:xfrm>
        </p:grpSpPr>
        <p:sp>
          <p:nvSpPr>
            <p:cNvPr id="5" name="矩形 4"/>
            <p:cNvSpPr/>
            <p:nvPr/>
          </p:nvSpPr>
          <p:spPr>
            <a:xfrm>
              <a:off x="8201025" y="2981325"/>
              <a:ext cx="3924300" cy="1800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323427" y="3777734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动态面板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52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83423" y="5347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管线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1258" y="1736739"/>
            <a:ext cx="7445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修改连接关系管线点号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（起点）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和连接点号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（终点）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：修改图上连接关系只能图上选取，无法手工输入点号。选取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方法：管线点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号和连接点号后面有个“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获取起点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和“获取终点”来选择要修改连接关系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（只有在编辑线时才会出现，添加线时默认点击第一个点为起点第二个为终点）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18" y="38594"/>
            <a:ext cx="4015781" cy="681940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86831" y="368591"/>
            <a:ext cx="4290819" cy="1041109"/>
            <a:chOff x="7386831" y="368591"/>
            <a:chExt cx="4290819" cy="1041109"/>
          </a:xfrm>
        </p:grpSpPr>
        <p:sp>
          <p:nvSpPr>
            <p:cNvPr id="5" name="矩形 4"/>
            <p:cNvSpPr/>
            <p:nvPr/>
          </p:nvSpPr>
          <p:spPr>
            <a:xfrm>
              <a:off x="10963275" y="553257"/>
              <a:ext cx="714375" cy="8564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386831" y="368591"/>
              <a:ext cx="36471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用这两个命令来选择图上连接关系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8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申请配置许可文件操作方法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2490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7121" y="1697684"/>
            <a:ext cx="50595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、首次安装超图试用版或配置许可文件过期（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试用期为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月），申请配置许可文件操作方法：❶登录超图官网 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://www.supermapol.com/web/pricing/triallicense 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❷弹出登录界面，可以通过注册账号登录或直接通过第三方登录，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点击右下角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图标。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5" name="Picture 1" descr="8LDO48C$8@[GWU0353$FOV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8LDO48C$8@[GWU0353$FOV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6279203" y="1230438"/>
            <a:ext cx="5810946" cy="5566619"/>
            <a:chOff x="6279203" y="1230438"/>
            <a:chExt cx="5810946" cy="5566619"/>
          </a:xfrm>
        </p:grpSpPr>
        <p:grpSp>
          <p:nvGrpSpPr>
            <p:cNvPr id="12" name="组合 11"/>
            <p:cNvGrpSpPr/>
            <p:nvPr/>
          </p:nvGrpSpPr>
          <p:grpSpPr>
            <a:xfrm>
              <a:off x="6279203" y="1230438"/>
              <a:ext cx="5810946" cy="5566619"/>
              <a:chOff x="6195481" y="1291381"/>
              <a:chExt cx="5810946" cy="5566619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5481" y="2993439"/>
                <a:ext cx="5810946" cy="3864561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0197" y="1291381"/>
                <a:ext cx="3361905" cy="1580952"/>
              </a:xfrm>
              <a:prstGeom prst="rect">
                <a:avLst/>
              </a:prstGeom>
            </p:spPr>
          </p:pic>
        </p:grpSp>
        <p:sp>
          <p:nvSpPr>
            <p:cNvPr id="16" name="矩形 15"/>
            <p:cNvSpPr/>
            <p:nvPr/>
          </p:nvSpPr>
          <p:spPr>
            <a:xfrm>
              <a:off x="10333608" y="1908700"/>
              <a:ext cx="1362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过期提示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27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89160" y="5454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编辑管线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7744" y="1654443"/>
            <a:ext cx="752420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如图所示把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，先确认好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是在起点还是终点位置。点击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后面的“获取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起点或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然后在图面上选取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此时弹出编辑框已修改好连接关系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只需修改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相关属性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点击保存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Pa2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点也操作方法一样只需点击“获取终点”即可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58" y="118613"/>
            <a:ext cx="3904225" cy="17770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686" y="2037358"/>
            <a:ext cx="4153897" cy="24063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95" y="4585431"/>
            <a:ext cx="4105805" cy="21334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154" y="4860120"/>
            <a:ext cx="3805568" cy="18587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41" y="4863876"/>
            <a:ext cx="3375804" cy="18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6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70063" y="5532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编辑管线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1258" y="1736739"/>
            <a:ext cx="6702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管线起点终点对调：一般在排水类管线中使用较多，一般在排水流向连反中使用。点击对调按钮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管线点号和连接点号位置互换，其相关的属性也会自动调换位置，如：起点深度跟终点深度也会自动调换位置。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764" y="45092"/>
            <a:ext cx="3906235" cy="17646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276" y="5253746"/>
            <a:ext cx="3441926" cy="16045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631" y="1834613"/>
            <a:ext cx="4628571" cy="33523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200" y="2134215"/>
            <a:ext cx="2380952" cy="1180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110" y="1801279"/>
            <a:ext cx="4638095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0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66193" y="56315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添加编辑线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6423" y="1342896"/>
            <a:ext cx="76355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起点埋深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和终点埋深：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为了防止起终点埋深填写错误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（主要是忘记输入“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”，在数据库里经常会出现几十米或几百米的埋深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，所以我们的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采用厘米制，数值编辑器内无法输入“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”只能输入整数，减少输入时错误。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管段长度：自动显示该线段长度，参考是否定点超长。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差值：深度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差值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起点埋深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终点埋深， 排水逆差可以参考埋深差值为负值时，根据两点地面高差和深度差值来预判是否深度量错或实际排水逆差。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管段长度和深度差值在更改位置和深度时会自动更新。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496" y="0"/>
            <a:ext cx="4410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75711" y="56440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添加编辑线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5"/>
            <a:ext cx="7445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埋设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方式：埋设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方式有管埋、直埋、架空、管块和方沟五种。其中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管埋、直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埋和架空管径填写为管道直径。例如：</a:t>
            </a:r>
            <a:r>
              <a:rPr lang="el-GR" altLang="zh-CN" sz="2400" dirty="0" smtClean="0"/>
              <a:t>Φ</a:t>
            </a:r>
            <a:r>
              <a:rPr lang="en-US" altLang="zh-CN" sz="2400" dirty="0" smtClean="0"/>
              <a:t>100…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块和方沟填写为断面宽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高。例如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1000X1200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切换埋设方式管径和断面会自动切换。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1" y="4166428"/>
            <a:ext cx="3860307" cy="13712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09" y="4166428"/>
            <a:ext cx="3461403" cy="1364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559" y="4169702"/>
            <a:ext cx="3753131" cy="13386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31" y="5619677"/>
            <a:ext cx="6076339" cy="11938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321" y="5619677"/>
            <a:ext cx="4597633" cy="11938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5743" y="0"/>
            <a:ext cx="3454297" cy="40772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5268" y="9525"/>
            <a:ext cx="3475532" cy="37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89160" y="5347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添加编辑线</a:t>
            </a:r>
          </a:p>
        </p:txBody>
      </p:sp>
      <p:sp>
        <p:nvSpPr>
          <p:cNvPr id="19" name="矩形 18"/>
          <p:cNvSpPr/>
          <p:nvPr/>
        </p:nvSpPr>
        <p:spPr>
          <a:xfrm>
            <a:off x="269967" y="1342895"/>
            <a:ext cx="74458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注意：当管类为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煤气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时，管材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“钢”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时在管径下拉菜单中可以选择煤气的标准规格管径，以防记错规格而填写错误。其它管材，管径栏则没有下拉菜单。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473" y="0"/>
            <a:ext cx="4118527" cy="65694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6851" y="1814344"/>
            <a:ext cx="1670646" cy="889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837" y="2195915"/>
            <a:ext cx="1028996" cy="44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8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89160" y="55325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添加编辑线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5"/>
            <a:ext cx="75901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管线材料：每个地方的标准不一样，有些地方调查的是线心的材质有些是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套管的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材质。根据新建工程时选择的模式来切换管类管材标准。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19" y="27799"/>
            <a:ext cx="3625968" cy="3495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746" y="3631161"/>
            <a:ext cx="3519565" cy="217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128" y="3631161"/>
            <a:ext cx="3466364" cy="31116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811" y="3622088"/>
            <a:ext cx="3610576" cy="284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12018" y="5348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添加编辑线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4"/>
            <a:ext cx="481130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管线状态和管道压力在普查工程中使用，在详查工程不用填写。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686" y="157370"/>
            <a:ext cx="4241403" cy="66217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216" y="2578196"/>
            <a:ext cx="1732602" cy="30591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756" y="2644254"/>
            <a:ext cx="1295701" cy="15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38050" y="4951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添加编辑线</a:t>
            </a:r>
          </a:p>
        </p:txBody>
      </p:sp>
      <p:sp>
        <p:nvSpPr>
          <p:cNvPr id="19" name="矩形 18"/>
          <p:cNvSpPr/>
          <p:nvPr/>
        </p:nvSpPr>
        <p:spPr>
          <a:xfrm>
            <a:off x="269966" y="1248199"/>
            <a:ext cx="68145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权属单位：通信和煤气管类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（其它权属没有下拉菜单不需要填写）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下拉菜单有大部分权属单位可以勾选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（不用手工输入）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，多个权属单位的管线可以勾选多个权属，显示会已“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”号隔开权属单位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要是权属下拉菜单上没有的权属可以手工输入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162" y="87997"/>
            <a:ext cx="4750524" cy="35696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596" y="411858"/>
            <a:ext cx="3323141" cy="59419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525" y="5115340"/>
            <a:ext cx="6380668" cy="13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89160" y="52425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添加编辑线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4"/>
            <a:ext cx="7222786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管线备注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栏右侧下拉菜单选取管点备注，要是同时出现多个备注可以多选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，备注栏里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没有的备注可以手工填写。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49" y="79902"/>
            <a:ext cx="3883250" cy="60634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709" y="6210381"/>
            <a:ext cx="4539449" cy="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6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77970" y="4951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添加编辑线</a:t>
            </a:r>
          </a:p>
        </p:txBody>
      </p:sp>
      <p:sp>
        <p:nvSpPr>
          <p:cNvPr id="19" name="矩形 18"/>
          <p:cNvSpPr/>
          <p:nvPr/>
        </p:nvSpPr>
        <p:spPr>
          <a:xfrm>
            <a:off x="269967" y="1342894"/>
            <a:ext cx="70452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动态面板只有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在管线种类为线类的管线才会出现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例如：电信、电力、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路灯之类）。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总孔数、已用孔数、电缆根数和电缆电压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（下拉菜单可以点选常用的电力电压单位为千伏）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根据现场调汇填写。套管孔径和行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列不是必填项根据工程需要填写。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073" y="79900"/>
            <a:ext cx="4330903" cy="36132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814" y="3471169"/>
            <a:ext cx="678822" cy="32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申请配置许可文件操作方法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2490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7121" y="1697684"/>
            <a:ext cx="50595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❸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许可申请界面：需要提供电子邮箱、安装产品系列、计算机名。第一次申请需要绑定邮箱。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331" y="237533"/>
            <a:ext cx="5271598" cy="6589497"/>
          </a:xfrm>
          <a:prstGeom prst="rect">
            <a:avLst/>
          </a:prstGeom>
        </p:spPr>
      </p:pic>
      <p:pic>
        <p:nvPicPr>
          <p:cNvPr id="3074" name="Picture 1" descr="8LDO48C$8@[GWU0353$FOV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8LDO48C$8@[GWU0353$FOV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6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04" y="43546"/>
            <a:ext cx="3758742" cy="6595380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16777" y="4951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添加临时点线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738" y="644175"/>
            <a:ext cx="530817" cy="28149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69967" y="1342894"/>
            <a:ext cx="70452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点击右侧“线”图标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点击起点方向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已知井或点方向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如图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Da10=&gt;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再点击添加一个临时点的方向位置点。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802" y="1138101"/>
            <a:ext cx="1530255" cy="56587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417" y="523742"/>
            <a:ext cx="933333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00275" y="50719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添加临时点线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1258" y="1342894"/>
            <a:ext cx="70452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弹出编辑框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连接点号为临时点号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（编码自动生成）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填写临时线属性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点击保存。临时线以红色虚线表示，同时自动添加一个临时点。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044" y="34833"/>
            <a:ext cx="4296767" cy="6797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845" y="4299433"/>
            <a:ext cx="2991755" cy="25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2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46553" y="50680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临时点转为实地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1258" y="1342894"/>
            <a:ext cx="70452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将临时点变成物探点方法：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点击右侧“点”图标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点击临时点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填写该点属性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点击转实点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（物探点号里的临时号会自动转换成当前管类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最大流水号，如果需要修改位置时可以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移动功能进行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移动位置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点击保存。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265" y="60960"/>
            <a:ext cx="3905175" cy="6696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589" y="363824"/>
            <a:ext cx="858471" cy="3519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612" y="1852838"/>
            <a:ext cx="1400752" cy="7662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748" y="4132105"/>
            <a:ext cx="4371429" cy="26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511" y="4579640"/>
            <a:ext cx="3342857" cy="41904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14514" y="4149529"/>
            <a:ext cx="3428571" cy="2649243"/>
            <a:chOff x="114514" y="4149529"/>
            <a:chExt cx="3428571" cy="264924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514" y="4149529"/>
              <a:ext cx="3428571" cy="1000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528" y="5204502"/>
              <a:ext cx="3212160" cy="1594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28636" y="5347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查询定位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4"/>
            <a:ext cx="72405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点击管点定位图标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在管点编号输入要查询的管点点号或直接输入流水号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点击定位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居中显示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78" y="83385"/>
            <a:ext cx="3740020" cy="65928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02" y="2710985"/>
            <a:ext cx="3085765" cy="396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88451" y="5347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线中加点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4"/>
            <a:ext cx="7116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点击线中加点图标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点选要线中加点的管线段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点选要加点的位置。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094" y="167527"/>
            <a:ext cx="3945037" cy="65750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46" y="5171159"/>
            <a:ext cx="5057143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02711" y="4951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线中加点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85183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5"/>
            <a:ext cx="69485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弹出加点编辑框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（编辑框跟添加点编辑框是一样的）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编辑框内深度选项是指新添加的管线点两端的深度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（必填项如果深度为空是提交不了）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91" y="3011496"/>
            <a:ext cx="4725738" cy="19679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491" y="4675747"/>
            <a:ext cx="5980117" cy="21308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26" y="4675746"/>
            <a:ext cx="5529808" cy="21308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037" y="15296"/>
            <a:ext cx="4628571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808876" y="5246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距离测量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85183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6" y="1342895"/>
            <a:ext cx="64617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点击距离测量图标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在图面点选需要量距的地方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（可以多添加折点显示长度为累计长度）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重置：是指全部清空。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回退：是指退回到上一个折点。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613" y="38343"/>
            <a:ext cx="4662051" cy="67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1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66193" y="5201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测量收点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85183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6" y="1342895"/>
            <a:ext cx="7597683" cy="560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图面上点选已测量的管线点，会在该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点标识上小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红旗并用红色注记标记出来。在下面的管点个数上会自动加一。未测点数自动减一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（这样可以知道还有多少点没测或漏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测多少个点）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。如果点击隐藏已测标识，则标记好的小红旗和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红色注记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标记隐藏掉。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第一个工作量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当天工作量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（可以自行查看某天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所测的工作量），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第二个工作量显示为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工作总量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，所有已测的为工作量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572" y="76200"/>
            <a:ext cx="4167898" cy="6781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894" y="4930650"/>
            <a:ext cx="1209524" cy="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42464" y="5454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统计工作量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85183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5"/>
            <a:ext cx="6227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点击统计图标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（物探统计工作量）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界面下方会显示两个工作量，第一个为当天工作量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（可以自行查看某天所做的管线的工作量，点击日期选择要查看日期当天所做的管线工作量。）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第二个为工作总量，工程数据库的所有工作量。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142" y="64942"/>
            <a:ext cx="4707358" cy="619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66193" y="5249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数据导出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85183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5"/>
            <a:ext cx="74841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点击导出图标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提示数据导出成功。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原始记录和现场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存放目录：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内部存储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工程目录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/Excel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里面的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657" y="545387"/>
            <a:ext cx="3678398" cy="62486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196" y="4361575"/>
            <a:ext cx="4961905" cy="24571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817" y="1892959"/>
            <a:ext cx="4064263" cy="27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=""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=""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=""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=""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=""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=""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=""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申请配置许可文件操作方法</a:t>
              </a:r>
              <a:endParaRPr lang="zh-CN" altLang="en-US" sz="28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952227" y="31745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空间信息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51733" y="32490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参考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信息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7121" y="1697684"/>
            <a:ext cx="5059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点击邮箱绑定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立即绑定。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69" y="444452"/>
            <a:ext cx="5800108" cy="27300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69" y="3324698"/>
            <a:ext cx="5950831" cy="3243344"/>
          </a:xfrm>
          <a:prstGeom prst="rect">
            <a:avLst/>
          </a:prstGeom>
        </p:spPr>
      </p:pic>
      <p:pic>
        <p:nvPicPr>
          <p:cNvPr id="4098" name="Picture 1" descr="8LDO48C$8@[GWU0353$FOV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8LDO48C$8@[GWU0353$FOV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6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626032" y="282939"/>
            <a:ext cx="5797318" cy="965260"/>
            <a:chOff x="6264832" y="1562464"/>
            <a:chExt cx="5797318" cy="9652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56" name="Freeform 52">
                  <a:extLst>
                    <a:ext uri="{FF2B5EF4-FFF2-40B4-BE49-F238E27FC236}">
                      <a16:creationId xmlns:a16="http://schemas.microsoft.com/office/drawing/2014/main" xmlns="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54">
                  <a:extLst>
                    <a:ext uri="{FF2B5EF4-FFF2-40B4-BE49-F238E27FC236}">
                      <a16:creationId xmlns:a16="http://schemas.microsoft.com/office/drawing/2014/main" xmlns="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xmlns="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73">
                  <a:extLst>
                    <a:ext uri="{FF2B5EF4-FFF2-40B4-BE49-F238E27FC236}">
                      <a16:creationId xmlns:a16="http://schemas.microsoft.com/office/drawing/2014/main" xmlns="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74">
                  <a:extLst>
                    <a:ext uri="{FF2B5EF4-FFF2-40B4-BE49-F238E27FC236}">
                      <a16:creationId xmlns:a16="http://schemas.microsoft.com/office/drawing/2014/main" xmlns="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zh-CN" altLang="en-US" sz="2400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xmlns="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170"/>
                <a:r>
                  <a:rPr lang="en-US" altLang="zh-CN" sz="24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xmlns="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走进天驰管智绘</a:t>
              </a:r>
              <a:r>
                <a:rPr lang="en-US" altLang="zh-CN" sz="3200" b="1" spc="300" dirty="0" smtClean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  <a:endParaRPr lang="zh-CN" altLang="en-US" sz="1100" b="1" spc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766193" y="5242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数据导入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712018" y="4848440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测量收点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29880" y="4885183"/>
            <a:ext cx="11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空间测量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967" y="1342895"/>
            <a:ext cx="62962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新建好工程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点击导入图标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弹出导入文件对话框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选择导入文件目录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选择数据文件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=&gt;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点击确定即导入成功。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22" y="48273"/>
            <a:ext cx="4904762" cy="26285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559" y="5405441"/>
            <a:ext cx="4866125" cy="13586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303" y="2676844"/>
            <a:ext cx="5000000" cy="2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17F6F31-F607-4505-B214-94766F3A9EE2}"/>
              </a:ext>
            </a:extLst>
          </p:cNvPr>
          <p:cNvSpPr/>
          <p:nvPr/>
        </p:nvSpPr>
        <p:spPr>
          <a:xfrm>
            <a:off x="6388584" y="2852319"/>
            <a:ext cx="50519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0" cap="none" spc="30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感谢观看</a:t>
            </a:r>
            <a:endParaRPr kumimoji="0" lang="zh-CN" altLang="en-US" sz="8800" b="1" i="0" u="none" strike="noStrike" kern="0" cap="none" spc="3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Freeform 60">
            <a:extLst>
              <a:ext uri="{FF2B5EF4-FFF2-40B4-BE49-F238E27FC236}">
                <a16:creationId xmlns:a16="http://schemas.microsoft.com/office/drawing/2014/main" xmlns="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10261014" y="873276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Freeform 74">
            <a:extLst>
              <a:ext uri="{FF2B5EF4-FFF2-40B4-BE49-F238E27FC236}">
                <a16:creationId xmlns:a16="http://schemas.microsoft.com/office/drawing/2014/main" xmlns="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10767978" y="394304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Freeform 60">
            <a:extLst>
              <a:ext uri="{FF2B5EF4-FFF2-40B4-BE49-F238E27FC236}">
                <a16:creationId xmlns:a16="http://schemas.microsoft.com/office/drawing/2014/main" xmlns="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11056110" y="5370414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Freeform 74">
            <a:extLst>
              <a:ext uri="{FF2B5EF4-FFF2-40B4-BE49-F238E27FC236}">
                <a16:creationId xmlns:a16="http://schemas.microsoft.com/office/drawing/2014/main" xmlns="" id="{34A85AC8-8770-4A88-A420-5D65C4BF0D3E}"/>
              </a:ext>
            </a:extLst>
          </p:cNvPr>
          <p:cNvSpPr>
            <a:spLocks/>
          </p:cNvSpPr>
          <p:nvPr/>
        </p:nvSpPr>
        <p:spPr bwMode="auto">
          <a:xfrm>
            <a:off x="7568422" y="5437219"/>
            <a:ext cx="1735506" cy="1732831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Freeform 60">
            <a:extLst>
              <a:ext uri="{FF2B5EF4-FFF2-40B4-BE49-F238E27FC236}">
                <a16:creationId xmlns:a16="http://schemas.microsoft.com/office/drawing/2014/main" xmlns="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4447417" y="1401160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Freeform 60">
            <a:extLst>
              <a:ext uri="{FF2B5EF4-FFF2-40B4-BE49-F238E27FC236}">
                <a16:creationId xmlns:a16="http://schemas.microsoft.com/office/drawing/2014/main" xmlns="" id="{657BE2A1-17CF-4C5A-B987-3C54C136740F}"/>
              </a:ext>
            </a:extLst>
          </p:cNvPr>
          <p:cNvSpPr>
            <a:spLocks/>
          </p:cNvSpPr>
          <p:nvPr/>
        </p:nvSpPr>
        <p:spPr bwMode="auto">
          <a:xfrm>
            <a:off x="75108" y="3252538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11805" y="-74856"/>
            <a:ext cx="6345905" cy="8214531"/>
            <a:chOff x="-211805" y="-74856"/>
            <a:chExt cx="6345905" cy="8214531"/>
          </a:xfrm>
        </p:grpSpPr>
        <p:grpSp>
          <p:nvGrpSpPr>
            <p:cNvPr id="6" name="组合 5"/>
            <p:cNvGrpSpPr/>
            <p:nvPr/>
          </p:nvGrpSpPr>
          <p:grpSpPr>
            <a:xfrm>
              <a:off x="-211805" y="-74856"/>
              <a:ext cx="6345905" cy="8214531"/>
              <a:chOff x="426691" y="11113"/>
              <a:chExt cx="4297710" cy="5563222"/>
            </a:xfrm>
          </p:grpSpPr>
          <p:sp>
            <p:nvSpPr>
              <p:cNvPr id="7" name="Freeform 52">
                <a:extLst>
                  <a:ext uri="{FF2B5EF4-FFF2-40B4-BE49-F238E27FC236}">
                    <a16:creationId xmlns:a16="http://schemas.microsoft.com/office/drawing/2014/main" xmlns="" id="{5AE7BFE4-B078-4EA6-81A0-FA79891DF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3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Freeform 53">
                <a:extLst>
                  <a:ext uri="{FF2B5EF4-FFF2-40B4-BE49-F238E27FC236}">
                    <a16:creationId xmlns:a16="http://schemas.microsoft.com/office/drawing/2014/main" xmlns="" id="{495E2E58-4349-4F31-8576-B59B1C288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688" y="1230313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8 w 1037"/>
                  <a:gd name="T3" fmla="*/ 1037 h 1037"/>
                  <a:gd name="T4" fmla="*/ 0 w 1037"/>
                  <a:gd name="T5" fmla="*/ 519 h 1037"/>
                  <a:gd name="T6" fmla="*/ 518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8" y="1037"/>
                    </a:lnTo>
                    <a:lnTo>
                      <a:pt x="0" y="519"/>
                    </a:lnTo>
                    <a:lnTo>
                      <a:pt x="518" y="0"/>
                    </a:lnTo>
                    <a:lnTo>
                      <a:pt x="1037" y="5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reeform 54">
                <a:extLst>
                  <a:ext uri="{FF2B5EF4-FFF2-40B4-BE49-F238E27FC236}">
                    <a16:creationId xmlns:a16="http://schemas.microsoft.com/office/drawing/2014/main" xmlns="" id="{29B2B49A-3D85-4C5F-80DA-3335E282D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Freeform 55">
                <a:extLst>
                  <a:ext uri="{FF2B5EF4-FFF2-40B4-BE49-F238E27FC236}">
                    <a16:creationId xmlns:a16="http://schemas.microsoft.com/office/drawing/2014/main" xmlns="" id="{D11DEE1C-8D6B-4971-B803-7ADEBB1D8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406401"/>
                <a:ext cx="1646238" cy="1646238"/>
              </a:xfrm>
              <a:custGeom>
                <a:avLst/>
                <a:gdLst>
                  <a:gd name="T0" fmla="*/ 1037 w 1037"/>
                  <a:gd name="T1" fmla="*/ 519 h 1037"/>
                  <a:gd name="T2" fmla="*/ 519 w 1037"/>
                  <a:gd name="T3" fmla="*/ 1037 h 1037"/>
                  <a:gd name="T4" fmla="*/ 0 w 1037"/>
                  <a:gd name="T5" fmla="*/ 519 h 1037"/>
                  <a:gd name="T6" fmla="*/ 519 w 1037"/>
                  <a:gd name="T7" fmla="*/ 0 h 1037"/>
                  <a:gd name="T8" fmla="*/ 1037 w 1037"/>
                  <a:gd name="T9" fmla="*/ 519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7">
                    <a:moveTo>
                      <a:pt x="1037" y="519"/>
                    </a:moveTo>
                    <a:lnTo>
                      <a:pt x="519" y="1037"/>
                    </a:lnTo>
                    <a:lnTo>
                      <a:pt x="0" y="519"/>
                    </a:lnTo>
                    <a:lnTo>
                      <a:pt x="519" y="0"/>
                    </a:lnTo>
                    <a:lnTo>
                      <a:pt x="1037" y="5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56">
                <a:extLst>
                  <a:ext uri="{FF2B5EF4-FFF2-40B4-BE49-F238E27FC236}">
                    <a16:creationId xmlns:a16="http://schemas.microsoft.com/office/drawing/2014/main" xmlns="" id="{67BEB93D-5051-4E32-88CC-DB904F4CA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  <a:close/>
                  </a:path>
                </a:pathLst>
              </a:custGeom>
              <a:solidFill>
                <a:srgbClr val="00A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57">
                <a:extLst>
                  <a:ext uri="{FF2B5EF4-FFF2-40B4-BE49-F238E27FC236}">
                    <a16:creationId xmlns:a16="http://schemas.microsoft.com/office/drawing/2014/main" xmlns="" id="{9F7DC038-F611-4FB2-BA86-BC1EF178F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926" y="476251"/>
                <a:ext cx="962025" cy="962025"/>
              </a:xfrm>
              <a:custGeom>
                <a:avLst/>
                <a:gdLst>
                  <a:gd name="T0" fmla="*/ 606 w 606"/>
                  <a:gd name="T1" fmla="*/ 303 h 606"/>
                  <a:gd name="T2" fmla="*/ 303 w 606"/>
                  <a:gd name="T3" fmla="*/ 606 h 606"/>
                  <a:gd name="T4" fmla="*/ 0 w 606"/>
                  <a:gd name="T5" fmla="*/ 303 h 606"/>
                  <a:gd name="T6" fmla="*/ 303 w 606"/>
                  <a:gd name="T7" fmla="*/ 0 h 606"/>
                  <a:gd name="T8" fmla="*/ 606 w 606"/>
                  <a:gd name="T9" fmla="*/ 30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606">
                    <a:moveTo>
                      <a:pt x="606" y="303"/>
                    </a:moveTo>
                    <a:lnTo>
                      <a:pt x="303" y="606"/>
                    </a:lnTo>
                    <a:lnTo>
                      <a:pt x="0" y="303"/>
                    </a:lnTo>
                    <a:lnTo>
                      <a:pt x="303" y="0"/>
                    </a:lnTo>
                    <a:lnTo>
                      <a:pt x="606" y="3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58">
                <a:extLst>
                  <a:ext uri="{FF2B5EF4-FFF2-40B4-BE49-F238E27FC236}">
                    <a16:creationId xmlns:a16="http://schemas.microsoft.com/office/drawing/2014/main" xmlns="" id="{597C21FE-D10D-4740-99B7-A97FF217A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6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  <a:close/>
                  </a:path>
                </a:pathLst>
              </a:custGeom>
              <a:solidFill>
                <a:srgbClr val="009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59">
                <a:extLst>
                  <a:ext uri="{FF2B5EF4-FFF2-40B4-BE49-F238E27FC236}">
                    <a16:creationId xmlns:a16="http://schemas.microsoft.com/office/drawing/2014/main" xmlns="" id="{B3A8C18C-7C2B-4B95-AD87-1C6BAD5E5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054226"/>
                <a:ext cx="1646238" cy="1644650"/>
              </a:xfrm>
              <a:custGeom>
                <a:avLst/>
                <a:gdLst>
                  <a:gd name="T0" fmla="*/ 1037 w 1037"/>
                  <a:gd name="T1" fmla="*/ 518 h 1036"/>
                  <a:gd name="T2" fmla="*/ 519 w 1037"/>
                  <a:gd name="T3" fmla="*/ 1036 h 1036"/>
                  <a:gd name="T4" fmla="*/ 0 w 1037"/>
                  <a:gd name="T5" fmla="*/ 518 h 1036"/>
                  <a:gd name="T6" fmla="*/ 519 w 1037"/>
                  <a:gd name="T7" fmla="*/ 0 h 1036"/>
                  <a:gd name="T8" fmla="*/ 1037 w 1037"/>
                  <a:gd name="T9" fmla="*/ 518 h 10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1036">
                    <a:moveTo>
                      <a:pt x="1037" y="518"/>
                    </a:moveTo>
                    <a:lnTo>
                      <a:pt x="519" y="1036"/>
                    </a:lnTo>
                    <a:lnTo>
                      <a:pt x="0" y="518"/>
                    </a:lnTo>
                    <a:lnTo>
                      <a:pt x="519" y="0"/>
                    </a:lnTo>
                    <a:lnTo>
                      <a:pt x="1037" y="5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60">
                <a:extLst>
                  <a:ext uri="{FF2B5EF4-FFF2-40B4-BE49-F238E27FC236}">
                    <a16:creationId xmlns:a16="http://schemas.microsoft.com/office/drawing/2014/main" xmlns="" id="{A2A1EC4D-B9C9-42F0-906C-33DEE21C4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363" y="3421063"/>
                <a:ext cx="646113" cy="646113"/>
              </a:xfrm>
              <a:custGeom>
                <a:avLst/>
                <a:gdLst>
                  <a:gd name="T0" fmla="*/ 407 w 407"/>
                  <a:gd name="T1" fmla="*/ 203 h 407"/>
                  <a:gd name="T2" fmla="*/ 203 w 407"/>
                  <a:gd name="T3" fmla="*/ 407 h 407"/>
                  <a:gd name="T4" fmla="*/ 0 w 407"/>
                  <a:gd name="T5" fmla="*/ 203 h 407"/>
                  <a:gd name="T6" fmla="*/ 203 w 407"/>
                  <a:gd name="T7" fmla="*/ 0 h 407"/>
                  <a:gd name="T8" fmla="*/ 407 w 407"/>
                  <a:gd name="T9" fmla="*/ 203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7" h="407">
                    <a:moveTo>
                      <a:pt x="407" y="203"/>
                    </a:moveTo>
                    <a:lnTo>
                      <a:pt x="203" y="407"/>
                    </a:lnTo>
                    <a:lnTo>
                      <a:pt x="0" y="203"/>
                    </a:lnTo>
                    <a:lnTo>
                      <a:pt x="203" y="0"/>
                    </a:lnTo>
                    <a:lnTo>
                      <a:pt x="407" y="203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61">
                <a:extLst>
                  <a:ext uri="{FF2B5EF4-FFF2-40B4-BE49-F238E27FC236}">
                    <a16:creationId xmlns:a16="http://schemas.microsoft.com/office/drawing/2014/main" xmlns="" id="{1022DC44-B6F2-4215-9A4C-57943E5F70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4488" y="11113"/>
                <a:ext cx="1839913" cy="3322638"/>
              </a:xfrm>
              <a:custGeom>
                <a:avLst/>
                <a:gdLst>
                  <a:gd name="T0" fmla="*/ 4 w 1159"/>
                  <a:gd name="T1" fmla="*/ 1166 h 2093"/>
                  <a:gd name="T2" fmla="*/ 0 w 1159"/>
                  <a:gd name="T3" fmla="*/ 1171 h 2093"/>
                  <a:gd name="T4" fmla="*/ 921 w 1159"/>
                  <a:gd name="T5" fmla="*/ 2093 h 2093"/>
                  <a:gd name="T6" fmla="*/ 1159 w 1159"/>
                  <a:gd name="T7" fmla="*/ 1855 h 2093"/>
                  <a:gd name="T8" fmla="*/ 1159 w 1159"/>
                  <a:gd name="T9" fmla="*/ 1846 h 2093"/>
                  <a:gd name="T10" fmla="*/ 921 w 1159"/>
                  <a:gd name="T11" fmla="*/ 2084 h 2093"/>
                  <a:gd name="T12" fmla="*/ 4 w 1159"/>
                  <a:gd name="T13" fmla="*/ 1166 h 2093"/>
                  <a:gd name="T14" fmla="*/ 478 w 1159"/>
                  <a:gd name="T15" fmla="*/ 0 h 2093"/>
                  <a:gd name="T16" fmla="*/ 469 w 1159"/>
                  <a:gd name="T17" fmla="*/ 0 h 2093"/>
                  <a:gd name="T18" fmla="*/ 52 w 1159"/>
                  <a:gd name="T19" fmla="*/ 417 h 2093"/>
                  <a:gd name="T20" fmla="*/ 56 w 1159"/>
                  <a:gd name="T21" fmla="*/ 421 h 2093"/>
                  <a:gd name="T22" fmla="*/ 478 w 1159"/>
                  <a:gd name="T23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9" h="2093">
                    <a:moveTo>
                      <a:pt x="4" y="1166"/>
                    </a:moveTo>
                    <a:lnTo>
                      <a:pt x="0" y="1171"/>
                    </a:lnTo>
                    <a:lnTo>
                      <a:pt x="921" y="2093"/>
                    </a:lnTo>
                    <a:lnTo>
                      <a:pt x="1159" y="1855"/>
                    </a:lnTo>
                    <a:lnTo>
                      <a:pt x="1159" y="1846"/>
                    </a:lnTo>
                    <a:lnTo>
                      <a:pt x="921" y="2084"/>
                    </a:lnTo>
                    <a:lnTo>
                      <a:pt x="4" y="1166"/>
                    </a:lnTo>
                    <a:close/>
                    <a:moveTo>
                      <a:pt x="478" y="0"/>
                    </a:moveTo>
                    <a:lnTo>
                      <a:pt x="469" y="0"/>
                    </a:lnTo>
                    <a:lnTo>
                      <a:pt x="52" y="417"/>
                    </a:lnTo>
                    <a:lnTo>
                      <a:pt x="56" y="421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65">
                <a:extLst>
                  <a:ext uri="{FF2B5EF4-FFF2-40B4-BE49-F238E27FC236}">
                    <a16:creationId xmlns:a16="http://schemas.microsoft.com/office/drawing/2014/main" xmlns="" id="{AB631E9B-4A19-4410-AC44-03B42E6FB6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6691" y="178768"/>
                <a:ext cx="3132043" cy="5395567"/>
              </a:xfrm>
              <a:custGeom>
                <a:avLst/>
                <a:gdLst>
                  <a:gd name="T0" fmla="*/ 1638 w 1749"/>
                  <a:gd name="T1" fmla="*/ 1639 h 3013"/>
                  <a:gd name="T2" fmla="*/ 1634 w 1749"/>
                  <a:gd name="T3" fmla="*/ 1643 h 3013"/>
                  <a:gd name="T4" fmla="*/ 1740 w 1749"/>
                  <a:gd name="T5" fmla="*/ 1749 h 3013"/>
                  <a:gd name="T6" fmla="*/ 477 w 1749"/>
                  <a:gd name="T7" fmla="*/ 3013 h 3013"/>
                  <a:gd name="T8" fmla="*/ 486 w 1749"/>
                  <a:gd name="T9" fmla="*/ 3013 h 3013"/>
                  <a:gd name="T10" fmla="*/ 1749 w 1749"/>
                  <a:gd name="T11" fmla="*/ 1749 h 3013"/>
                  <a:gd name="T12" fmla="*/ 1638 w 1749"/>
                  <a:gd name="T13" fmla="*/ 1639 h 3013"/>
                  <a:gd name="T14" fmla="*/ 518 w 1749"/>
                  <a:gd name="T15" fmla="*/ 518 h 3013"/>
                  <a:gd name="T16" fmla="*/ 513 w 1749"/>
                  <a:gd name="T17" fmla="*/ 523 h 3013"/>
                  <a:gd name="T18" fmla="*/ 597 w 1749"/>
                  <a:gd name="T19" fmla="*/ 606 h 3013"/>
                  <a:gd name="T20" fmla="*/ 602 w 1749"/>
                  <a:gd name="T21" fmla="*/ 602 h 3013"/>
                  <a:gd name="T22" fmla="*/ 518 w 1749"/>
                  <a:gd name="T23" fmla="*/ 518 h 3013"/>
                  <a:gd name="T24" fmla="*/ 0 w 1749"/>
                  <a:gd name="T25" fmla="*/ 0 h 3013"/>
                  <a:gd name="T26" fmla="*/ 0 w 1749"/>
                  <a:gd name="T27" fmla="*/ 0 h 3013"/>
                  <a:gd name="T28" fmla="*/ 0 w 1749"/>
                  <a:gd name="T29" fmla="*/ 9 h 3013"/>
                  <a:gd name="T30" fmla="*/ 0 w 1749"/>
                  <a:gd name="T31" fmla="*/ 9 h 3013"/>
                  <a:gd name="T32" fmla="*/ 211 w 1749"/>
                  <a:gd name="T33" fmla="*/ 219 h 3013"/>
                  <a:gd name="T34" fmla="*/ 215 w 1749"/>
                  <a:gd name="T35" fmla="*/ 215 h 3013"/>
                  <a:gd name="T36" fmla="*/ 3 w 1749"/>
                  <a:gd name="T37" fmla="*/ 2 h 3013"/>
                  <a:gd name="T38" fmla="*/ 0 w 1749"/>
                  <a:gd name="T39" fmla="*/ 0 h 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49" h="3013">
                    <a:moveTo>
                      <a:pt x="1638" y="1639"/>
                    </a:moveTo>
                    <a:lnTo>
                      <a:pt x="1634" y="1643"/>
                    </a:lnTo>
                    <a:lnTo>
                      <a:pt x="1740" y="1749"/>
                    </a:lnTo>
                    <a:lnTo>
                      <a:pt x="477" y="3013"/>
                    </a:lnTo>
                    <a:lnTo>
                      <a:pt x="486" y="3013"/>
                    </a:lnTo>
                    <a:lnTo>
                      <a:pt x="1749" y="1749"/>
                    </a:lnTo>
                    <a:lnTo>
                      <a:pt x="1638" y="1639"/>
                    </a:lnTo>
                    <a:close/>
                    <a:moveTo>
                      <a:pt x="518" y="518"/>
                    </a:moveTo>
                    <a:lnTo>
                      <a:pt x="513" y="523"/>
                    </a:lnTo>
                    <a:lnTo>
                      <a:pt x="597" y="606"/>
                    </a:lnTo>
                    <a:lnTo>
                      <a:pt x="602" y="602"/>
                    </a:lnTo>
                    <a:lnTo>
                      <a:pt x="518" y="51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11" y="219"/>
                    </a:lnTo>
                    <a:lnTo>
                      <a:pt x="215" y="215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D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74">
                <a:extLst>
                  <a:ext uri="{FF2B5EF4-FFF2-40B4-BE49-F238E27FC236}">
                    <a16:creationId xmlns:a16="http://schemas.microsoft.com/office/drawing/2014/main" xmlns="" id="{1AD5C506-2500-4255-8BFA-C469462A8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2135188"/>
                <a:ext cx="1030288" cy="1028700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xmlns="" id="{F5AB857F-8B16-4BA4-A474-C2C87196621D}"/>
                  </a:ext>
                </a:extLst>
              </p:cNvPr>
              <p:cNvGrpSpPr/>
              <p:nvPr/>
            </p:nvGrpSpPr>
            <p:grpSpPr>
              <a:xfrm>
                <a:off x="1492251" y="846138"/>
                <a:ext cx="2413000" cy="2414588"/>
                <a:chOff x="1492251" y="846138"/>
                <a:chExt cx="2413000" cy="2414588"/>
              </a:xfrm>
            </p:grpSpPr>
            <p:sp>
              <p:nvSpPr>
                <p:cNvPr id="22" name="Freeform 73">
                  <a:extLst>
                    <a:ext uri="{FF2B5EF4-FFF2-40B4-BE49-F238E27FC236}">
                      <a16:creationId xmlns:a16="http://schemas.microsoft.com/office/drawing/2014/main" xmlns="" id="{6D774D1C-FCE4-4BD5-AED6-4BA41880A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2251" y="846138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" name="Freeform 73">
                  <a:extLst>
                    <a:ext uri="{FF2B5EF4-FFF2-40B4-BE49-F238E27FC236}">
                      <a16:creationId xmlns:a16="http://schemas.microsoft.com/office/drawing/2014/main" xmlns="" id="{32C721E1-1695-461D-8DD9-A920D323B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292" y="1025526"/>
                  <a:ext cx="2057634" cy="20589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blipFill dpi="0" rotWithShape="1">
                  <a:blip r:embed="rId3"/>
                  <a:srcRect/>
                  <a:stretch>
                    <a:fillRect t="-1000" r="-23000"/>
                  </a:stretch>
                </a:blip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0" name="Freeform 74">
                <a:extLst>
                  <a:ext uri="{FF2B5EF4-FFF2-40B4-BE49-F238E27FC236}">
                    <a16:creationId xmlns:a16="http://schemas.microsoft.com/office/drawing/2014/main" xmlns="" id="{8515E49D-7B65-4A69-9AEA-F203B59DF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214" y="2949729"/>
                <a:ext cx="1030288" cy="1028700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49BA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74">
                <a:extLst>
                  <a:ext uri="{FF2B5EF4-FFF2-40B4-BE49-F238E27FC236}">
                    <a16:creationId xmlns:a16="http://schemas.microsoft.com/office/drawing/2014/main" xmlns="" id="{9726867D-F46C-4BB3-9FA0-FAA4E8694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941" y="4322835"/>
                <a:ext cx="466336" cy="465617"/>
              </a:xfrm>
              <a:custGeom>
                <a:avLst/>
                <a:gdLst>
                  <a:gd name="T0" fmla="*/ 649 w 649"/>
                  <a:gd name="T1" fmla="*/ 324 h 648"/>
                  <a:gd name="T2" fmla="*/ 325 w 649"/>
                  <a:gd name="T3" fmla="*/ 648 h 648"/>
                  <a:gd name="T4" fmla="*/ 0 w 649"/>
                  <a:gd name="T5" fmla="*/ 324 h 648"/>
                  <a:gd name="T6" fmla="*/ 325 w 649"/>
                  <a:gd name="T7" fmla="*/ 0 h 648"/>
                  <a:gd name="T8" fmla="*/ 649 w 649"/>
                  <a:gd name="T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48">
                    <a:moveTo>
                      <a:pt x="649" y="324"/>
                    </a:moveTo>
                    <a:lnTo>
                      <a:pt x="325" y="648"/>
                    </a:lnTo>
                    <a:lnTo>
                      <a:pt x="0" y="324"/>
                    </a:lnTo>
                    <a:lnTo>
                      <a:pt x="325" y="0"/>
                    </a:lnTo>
                    <a:lnTo>
                      <a:pt x="649" y="324"/>
                    </a:lnTo>
                    <a:close/>
                  </a:path>
                </a:pathLst>
              </a:custGeom>
              <a:solidFill>
                <a:srgbClr val="00647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474" y="-47120"/>
              <a:ext cx="3377602" cy="6599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691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1CADA9"/>
      </a:accent1>
      <a:accent2>
        <a:srgbClr val="1CBF47"/>
      </a:accent2>
      <a:accent3>
        <a:srgbClr val="1CADA9"/>
      </a:accent3>
      <a:accent4>
        <a:srgbClr val="1CBF47"/>
      </a:accent4>
      <a:accent5>
        <a:srgbClr val="1CADA9"/>
      </a:accent5>
      <a:accent6>
        <a:srgbClr val="1CBF47"/>
      </a:accent6>
      <a:hlink>
        <a:srgbClr val="42CFF9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ysClr val="windowText" lastClr="000000"/>
    </a:dk1>
    <a:lt1>
      <a:sysClr val="window" lastClr="FFFFFF"/>
    </a:lt1>
    <a:dk2>
      <a:srgbClr val="FFFFFF"/>
    </a:dk2>
    <a:lt2>
      <a:srgbClr val="E7E6E6"/>
    </a:lt2>
    <a:accent1>
      <a:srgbClr val="1CADA9"/>
    </a:accent1>
    <a:accent2>
      <a:srgbClr val="1CBF47"/>
    </a:accent2>
    <a:accent3>
      <a:srgbClr val="1CADA9"/>
    </a:accent3>
    <a:accent4>
      <a:srgbClr val="1CBF47"/>
    </a:accent4>
    <a:accent5>
      <a:srgbClr val="1CADA9"/>
    </a:accent5>
    <a:accent6>
      <a:srgbClr val="1CBF47"/>
    </a:accent6>
    <a:hlink>
      <a:srgbClr val="42CFF9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10792</TotalTime>
  <Words>4989</Words>
  <Application>Microsoft Office PowerPoint</Application>
  <PresentationFormat>宽屏</PresentationFormat>
  <Paragraphs>628</Paragraphs>
  <Slides>91</Slides>
  <Notes>91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91</vt:i4>
      </vt:variant>
    </vt:vector>
  </HeadingPairs>
  <TitlesOfParts>
    <vt:vector size="97" baseType="lpstr">
      <vt:lpstr>等线</vt:lpstr>
      <vt:lpstr>等线 Light</vt:lpstr>
      <vt:lpstr>微软雅黑</vt:lpstr>
      <vt:lpstr>Arial</vt:lpstr>
      <vt:lpstr>Office 主题​​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张 隆城</cp:lastModifiedBy>
  <cp:revision>554</cp:revision>
  <dcterms:created xsi:type="dcterms:W3CDTF">2017-11-24T13:19:37Z</dcterms:created>
  <dcterms:modified xsi:type="dcterms:W3CDTF">2019-07-05T01:47:11Z</dcterms:modified>
</cp:coreProperties>
</file>